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Cousine"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96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a10dbaafd6_1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a10dbaafd6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7fae5294fb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7fae5294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a10dbaafd6_1_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a10dbaafd6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a10dbaafd6_1_5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a10dbaafd6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7fae5294fb_0_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7fae5294f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7ff2206d09_2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7ff2206d0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a365376cc2_0_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a365376cc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a365376cc2_0_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a365376cc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a365376cc2_0_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a365376cc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a365376cc2_0_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a365376cc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b79916baa9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b79916ba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a1e9b1cd0c_0_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a1e9b1cd0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606f1c2d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What do you mean by social finance?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Social finance is </a:t>
            </a:r>
            <a:r>
              <a:rPr lang="en" b="1">
                <a:solidFill>
                  <a:schemeClr val="dk1"/>
                </a:solidFill>
              </a:rPr>
              <a:t>an approach to managing investments that generate financial returns while including measurable positive social and environmental impact</a:t>
            </a:r>
            <a:r>
              <a:rPr lang="en">
                <a:solidFill>
                  <a:schemeClr val="dk1"/>
                </a:solidFill>
              </a:rPr>
              <a: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a1e9b1cd0c_0_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a1e9b1cd0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a1e9b1cd0c_0_3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a1e9b1cd0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ed75ccf_0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a10dbaafd6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a10dbaafd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914400" y="2980864"/>
            <a:ext cx="72126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b="1"/>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13" name="Google Shape;13;p2"/>
          <p:cNvSpPr/>
          <p:nvPr/>
        </p:nvSpPr>
        <p:spPr>
          <a:xfrm rot="5400000">
            <a:off x="4527177" y="744699"/>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4" name="Google Shape;14;p2"/>
          <p:cNvSpPr/>
          <p:nvPr/>
        </p:nvSpPr>
        <p:spPr>
          <a:xfrm rot="10800000">
            <a:off x="660998" y="3645100"/>
            <a:ext cx="1080000" cy="9951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p:nvPr/>
        </p:nvCxnSpPr>
        <p:spPr>
          <a:xfrm>
            <a:off x="8296743" y="2299856"/>
            <a:ext cx="0" cy="2075100"/>
          </a:xfrm>
          <a:prstGeom prst="straightConnector1">
            <a:avLst/>
          </a:prstGeom>
          <a:noFill/>
          <a:ln w="9525" cap="flat" cmpd="sng">
            <a:solidFill>
              <a:srgbClr val="FFFFFF"/>
            </a:solidFill>
            <a:prstDash val="solid"/>
            <a:round/>
            <a:headEnd type="triangle" w="sm" len="sm"/>
            <a:tailEnd type="triangle" w="sm" len="sm"/>
          </a:ln>
        </p:spPr>
      </p:cxnSp>
      <p:sp>
        <p:nvSpPr>
          <p:cNvPr id="16" name="Google Shape;16;p2"/>
          <p:cNvSpPr/>
          <p:nvPr/>
        </p:nvSpPr>
        <p:spPr>
          <a:xfrm rot="-5400000">
            <a:off x="4525702" y="-1293868"/>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dashDot"/>
            <a:miter lim="8000"/>
            <a:headEnd type="none" w="med" len="med"/>
            <a:tailEnd type="none" w="med" len="med"/>
          </a:ln>
        </p:spPr>
      </p:sp>
      <p:sp>
        <p:nvSpPr>
          <p:cNvPr id="17" name="Google Shape;17;p2"/>
          <p:cNvSpPr/>
          <p:nvPr/>
        </p:nvSpPr>
        <p:spPr>
          <a:xfrm>
            <a:off x="7216304" y="1888685"/>
            <a:ext cx="1395000" cy="12855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8"/>
        <p:cNvGrpSpPr/>
        <p:nvPr/>
      </p:nvGrpSpPr>
      <p:grpSpPr>
        <a:xfrm>
          <a:off x="0" y="0"/>
          <a:ext cx="0" cy="0"/>
          <a:chOff x="0" y="0"/>
          <a:chExt cx="0" cy="0"/>
        </a:xfrm>
      </p:grpSpPr>
      <p:sp>
        <p:nvSpPr>
          <p:cNvPr id="19" name="Google Shape;19;p3"/>
          <p:cNvSpPr/>
          <p:nvPr/>
        </p:nvSpPr>
        <p:spPr>
          <a:xfrm rot="5400000">
            <a:off x="4527177" y="-550510"/>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20" name="Google Shape;20;p3"/>
          <p:cNvSpPr/>
          <p:nvPr/>
        </p:nvSpPr>
        <p:spPr>
          <a:xfrm rot="-5400000">
            <a:off x="695075" y="986571"/>
            <a:ext cx="995100" cy="10662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a:off x="8365300" y="1345300"/>
            <a:ext cx="0" cy="1696800"/>
          </a:xfrm>
          <a:prstGeom prst="straightConnector1">
            <a:avLst/>
          </a:prstGeom>
          <a:noFill/>
          <a:ln w="9525" cap="flat" cmpd="sng">
            <a:solidFill>
              <a:srgbClr val="FFFFFF"/>
            </a:solidFill>
            <a:prstDash val="solid"/>
            <a:round/>
            <a:headEnd type="triangle" w="sm" len="sm"/>
            <a:tailEnd type="triangle" w="sm" len="sm"/>
          </a:ln>
        </p:spPr>
      </p:cxnSp>
      <p:sp>
        <p:nvSpPr>
          <p:cNvPr id="22" name="Google Shape;22;p3"/>
          <p:cNvSpPr/>
          <p:nvPr/>
        </p:nvSpPr>
        <p:spPr>
          <a:xfrm rot="-5400000">
            <a:off x="4525702" y="-2134011"/>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dashDot"/>
            <a:miter lim="8000"/>
            <a:headEnd type="none" w="med" len="med"/>
            <a:tailEnd type="none" w="med" len="med"/>
          </a:ln>
        </p:spPr>
      </p:sp>
      <p:sp>
        <p:nvSpPr>
          <p:cNvPr id="23" name="Google Shape;23;p3"/>
          <p:cNvSpPr/>
          <p:nvPr/>
        </p:nvSpPr>
        <p:spPr>
          <a:xfrm rot="5400000">
            <a:off x="7048175" y="2866905"/>
            <a:ext cx="1285500" cy="13773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ctrTitle"/>
          </p:nvPr>
        </p:nvSpPr>
        <p:spPr>
          <a:xfrm>
            <a:off x="921200" y="1509206"/>
            <a:ext cx="72057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b="1"/>
            </a:lvl1pPr>
            <a:lvl2pPr lvl="1" rtl="0">
              <a:spcBef>
                <a:spcPts val="0"/>
              </a:spcBef>
              <a:spcAft>
                <a:spcPts val="0"/>
              </a:spcAft>
              <a:buSzPts val="3600"/>
              <a:buNone/>
              <a:defRPr sz="3600" b="1"/>
            </a:lvl2pPr>
            <a:lvl3pPr lvl="2" rtl="0">
              <a:spcBef>
                <a:spcPts val="0"/>
              </a:spcBef>
              <a:spcAft>
                <a:spcPts val="0"/>
              </a:spcAft>
              <a:buSzPts val="3600"/>
              <a:buNone/>
              <a:defRPr sz="3600" b="1"/>
            </a:lvl3pPr>
            <a:lvl4pPr lvl="3" rtl="0">
              <a:spcBef>
                <a:spcPts val="0"/>
              </a:spcBef>
              <a:spcAft>
                <a:spcPts val="0"/>
              </a:spcAft>
              <a:buSzPts val="3600"/>
              <a:buNone/>
              <a:defRPr sz="3600" b="1"/>
            </a:lvl4pPr>
            <a:lvl5pPr lvl="4" rtl="0">
              <a:spcBef>
                <a:spcPts val="0"/>
              </a:spcBef>
              <a:spcAft>
                <a:spcPts val="0"/>
              </a:spcAft>
              <a:buSzPts val="3600"/>
              <a:buNone/>
              <a:defRPr sz="3600" b="1"/>
            </a:lvl5pPr>
            <a:lvl6pPr lvl="5" rtl="0">
              <a:spcBef>
                <a:spcPts val="0"/>
              </a:spcBef>
              <a:spcAft>
                <a:spcPts val="0"/>
              </a:spcAft>
              <a:buSzPts val="3600"/>
              <a:buNone/>
              <a:defRPr sz="3600" b="1"/>
            </a:lvl6pPr>
            <a:lvl7pPr lvl="6" rtl="0">
              <a:spcBef>
                <a:spcPts val="0"/>
              </a:spcBef>
              <a:spcAft>
                <a:spcPts val="0"/>
              </a:spcAft>
              <a:buSzPts val="3600"/>
              <a:buNone/>
              <a:defRPr sz="3600" b="1"/>
            </a:lvl7pPr>
            <a:lvl8pPr lvl="7" rtl="0">
              <a:spcBef>
                <a:spcPts val="0"/>
              </a:spcBef>
              <a:spcAft>
                <a:spcPts val="0"/>
              </a:spcAft>
              <a:buSzPts val="3600"/>
              <a:buNone/>
              <a:defRPr sz="3600" b="1"/>
            </a:lvl8pPr>
            <a:lvl9pPr lvl="8" rtl="0">
              <a:spcBef>
                <a:spcPts val="0"/>
              </a:spcBef>
              <a:spcAft>
                <a:spcPts val="0"/>
              </a:spcAft>
              <a:buSzPts val="3600"/>
              <a:buNone/>
              <a:defRPr sz="3600" b="1"/>
            </a:lvl9pPr>
          </a:lstStyle>
          <a:p>
            <a:endParaRPr/>
          </a:p>
        </p:txBody>
      </p:sp>
      <p:sp>
        <p:nvSpPr>
          <p:cNvPr id="25" name="Google Shape;25;p3"/>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1800"/>
              <a:buNone/>
              <a:defRPr sz="180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2400"/>
              <a:buNone/>
              <a:defRPr>
                <a:solidFill>
                  <a:srgbClr val="FFFFFF"/>
                </a:solidFill>
              </a:defRPr>
            </a:lvl4pPr>
            <a:lvl5pPr lvl="4" algn="r" rtl="0">
              <a:spcBef>
                <a:spcPts val="0"/>
              </a:spcBef>
              <a:spcAft>
                <a:spcPts val="0"/>
              </a:spcAft>
              <a:buClr>
                <a:srgbClr val="FFFFFF"/>
              </a:buClr>
              <a:buSzPts val="2400"/>
              <a:buNone/>
              <a:defRPr>
                <a:solidFill>
                  <a:srgbClr val="FFFFFF"/>
                </a:solidFill>
              </a:defRPr>
            </a:lvl5pPr>
            <a:lvl6pPr lvl="5" algn="r" rtl="0">
              <a:spcBef>
                <a:spcPts val="0"/>
              </a:spcBef>
              <a:spcAft>
                <a:spcPts val="0"/>
              </a:spcAft>
              <a:buClr>
                <a:srgbClr val="FFFFFF"/>
              </a:buClr>
              <a:buSzPts val="2400"/>
              <a:buNone/>
              <a:defRPr>
                <a:solidFill>
                  <a:srgbClr val="FFFFFF"/>
                </a:solidFill>
              </a:defRPr>
            </a:lvl6pPr>
            <a:lvl7pPr lvl="6" algn="r" rtl="0">
              <a:spcBef>
                <a:spcPts val="0"/>
              </a:spcBef>
              <a:spcAft>
                <a:spcPts val="0"/>
              </a:spcAft>
              <a:buClr>
                <a:srgbClr val="FFFFFF"/>
              </a:buClr>
              <a:buSzPts val="2400"/>
              <a:buNone/>
              <a:defRPr>
                <a:solidFill>
                  <a:srgbClr val="FFFFFF"/>
                </a:solidFill>
              </a:defRPr>
            </a:lvl7pPr>
            <a:lvl8pPr lvl="7" algn="r" rtl="0">
              <a:spcBef>
                <a:spcPts val="0"/>
              </a:spcBef>
              <a:spcAft>
                <a:spcPts val="0"/>
              </a:spcAft>
              <a:buClr>
                <a:srgbClr val="FFFFFF"/>
              </a:buClr>
              <a:buSzPts val="2400"/>
              <a:buNone/>
              <a:defRPr>
                <a:solidFill>
                  <a:srgbClr val="FFFFFF"/>
                </a:solidFill>
              </a:defRPr>
            </a:lvl8pPr>
            <a:lvl9pPr lvl="8" algn="r" rtl="0">
              <a:spcBef>
                <a:spcPts val="0"/>
              </a:spcBef>
              <a:spcAft>
                <a:spcPts val="0"/>
              </a:spcAft>
              <a:buClr>
                <a:srgbClr val="FFFFFF"/>
              </a:buClr>
              <a:buSzPts val="2400"/>
              <a:buNone/>
              <a:defRPr>
                <a:solidFill>
                  <a:srgbClr val="FFFFFF"/>
                </a:solidFill>
              </a:defRPr>
            </a:lvl9pPr>
          </a:lstStyle>
          <a:p>
            <a:endParaRPr/>
          </a:p>
        </p:txBody>
      </p:sp>
      <p:sp>
        <p:nvSpPr>
          <p:cNvPr id="26" name="Google Shape;26;p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1413600" y="2466600"/>
            <a:ext cx="6316800" cy="819900"/>
          </a:xfrm>
          <a:prstGeom prst="rect">
            <a:avLst/>
          </a:prstGeom>
        </p:spPr>
        <p:txBody>
          <a:bodyPr spcFirstLastPara="1" wrap="square" lIns="91425" tIns="91425" rIns="91425" bIns="91425" anchor="t" anchorCtr="0">
            <a:noAutofit/>
          </a:bodyPr>
          <a:lstStyle>
            <a:lvl1pPr marL="457200" lvl="0" indent="-381000" algn="ctr" rtl="0">
              <a:spcBef>
                <a:spcPts val="600"/>
              </a:spcBef>
              <a:spcAft>
                <a:spcPts val="0"/>
              </a:spcAft>
              <a:buSzPts val="2400"/>
              <a:buChar char="▪"/>
              <a:defRPr sz="2400" b="1"/>
            </a:lvl1pPr>
            <a:lvl2pPr marL="914400" lvl="1" indent="-381000" algn="ctr" rtl="0">
              <a:spcBef>
                <a:spcPts val="0"/>
              </a:spcBef>
              <a:spcAft>
                <a:spcPts val="0"/>
              </a:spcAft>
              <a:buSzPts val="2400"/>
              <a:buChar char="▫"/>
              <a:defRPr b="1"/>
            </a:lvl2pPr>
            <a:lvl3pPr marL="1371600" lvl="2" indent="-381000" algn="ctr" rtl="0">
              <a:spcBef>
                <a:spcPts val="0"/>
              </a:spcBef>
              <a:spcAft>
                <a:spcPts val="0"/>
              </a:spcAft>
              <a:buSzPts val="2400"/>
              <a:buChar char="■"/>
              <a:defRPr b="1"/>
            </a:lvl3pPr>
            <a:lvl4pPr marL="1828800" lvl="3" indent="-381000" algn="ctr" rtl="0">
              <a:spcBef>
                <a:spcPts val="0"/>
              </a:spcBef>
              <a:spcAft>
                <a:spcPts val="0"/>
              </a:spcAft>
              <a:buSzPts val="2400"/>
              <a:buChar char="●"/>
              <a:defRPr sz="2400" b="1"/>
            </a:lvl4pPr>
            <a:lvl5pPr marL="2286000" lvl="4" indent="-381000" algn="ctr" rtl="0">
              <a:spcBef>
                <a:spcPts val="0"/>
              </a:spcBef>
              <a:spcAft>
                <a:spcPts val="0"/>
              </a:spcAft>
              <a:buSzPts val="2400"/>
              <a:buChar char="○"/>
              <a:defRPr sz="2400" b="1"/>
            </a:lvl5pPr>
            <a:lvl6pPr marL="2743200" lvl="5" indent="-381000" algn="ctr" rtl="0">
              <a:spcBef>
                <a:spcPts val="0"/>
              </a:spcBef>
              <a:spcAft>
                <a:spcPts val="0"/>
              </a:spcAft>
              <a:buSzPts val="2400"/>
              <a:buChar char="■"/>
              <a:defRPr sz="2400" b="1"/>
            </a:lvl6pPr>
            <a:lvl7pPr marL="3200400" lvl="6" indent="-381000" algn="ctr" rtl="0">
              <a:spcBef>
                <a:spcPts val="0"/>
              </a:spcBef>
              <a:spcAft>
                <a:spcPts val="0"/>
              </a:spcAft>
              <a:buSzPts val="2400"/>
              <a:buChar char="●"/>
              <a:defRPr sz="2400" b="1"/>
            </a:lvl7pPr>
            <a:lvl8pPr marL="3657600" lvl="7" indent="-381000" algn="ctr" rtl="0">
              <a:spcBef>
                <a:spcPts val="0"/>
              </a:spcBef>
              <a:spcAft>
                <a:spcPts val="0"/>
              </a:spcAft>
              <a:buSzPts val="2400"/>
              <a:buChar char="○"/>
              <a:defRPr sz="2400" b="1"/>
            </a:lvl8pPr>
            <a:lvl9pPr marL="4114800" lvl="8" indent="-381000" algn="ctr">
              <a:spcBef>
                <a:spcPts val="0"/>
              </a:spcBef>
              <a:spcAft>
                <a:spcPts val="0"/>
              </a:spcAft>
              <a:buSzPts val="2400"/>
              <a:buChar char="■"/>
              <a:defRPr sz="2400" b="1"/>
            </a:lvl9pPr>
          </a:lstStyle>
          <a:p>
            <a:endParaRPr/>
          </a:p>
        </p:txBody>
      </p:sp>
      <p:grpSp>
        <p:nvGrpSpPr>
          <p:cNvPr id="29" name="Google Shape;29;p4"/>
          <p:cNvGrpSpPr/>
          <p:nvPr/>
        </p:nvGrpSpPr>
        <p:grpSpPr>
          <a:xfrm>
            <a:off x="3954441" y="1078293"/>
            <a:ext cx="1212106" cy="1158543"/>
            <a:chOff x="3754950" y="1132925"/>
            <a:chExt cx="1580939" cy="1544725"/>
          </a:xfrm>
        </p:grpSpPr>
        <p:sp>
          <p:nvSpPr>
            <p:cNvPr id="30" name="Google Shape;30;p4"/>
            <p:cNvSpPr/>
            <p:nvPr/>
          </p:nvSpPr>
          <p:spPr>
            <a:xfrm>
              <a:off x="3907350" y="1285321"/>
              <a:ext cx="1329300" cy="1329300"/>
            </a:xfrm>
            <a:prstGeom prst="ellipse">
              <a:avLst/>
            </a:prstGeom>
            <a:noFill/>
            <a:ln w="9525"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5400000">
              <a:off x="3754950" y="1132925"/>
              <a:ext cx="1480500" cy="14805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32;p4"/>
            <p:cNvCxnSpPr>
              <a:endCxn id="30" idx="1"/>
            </p:cNvCxnSpPr>
            <p:nvPr/>
          </p:nvCxnSpPr>
          <p:spPr>
            <a:xfrm>
              <a:off x="3890221" y="1267893"/>
              <a:ext cx="211800" cy="212100"/>
            </a:xfrm>
            <a:prstGeom prst="straightConnector1">
              <a:avLst/>
            </a:prstGeom>
            <a:noFill/>
            <a:ln w="9525" cap="flat" cmpd="sng">
              <a:solidFill>
                <a:srgbClr val="FFFFFF"/>
              </a:solidFill>
              <a:prstDash val="dash"/>
              <a:round/>
              <a:headEnd type="none" w="med" len="med"/>
              <a:tailEnd type="none" w="med" len="med"/>
            </a:ln>
          </p:spPr>
        </p:cxnSp>
        <p:cxnSp>
          <p:nvCxnSpPr>
            <p:cNvPr id="33" name="Google Shape;33;p4"/>
            <p:cNvCxnSpPr/>
            <p:nvPr/>
          </p:nvCxnSpPr>
          <p:spPr>
            <a:xfrm>
              <a:off x="5335889" y="1276425"/>
              <a:ext cx="0" cy="1393500"/>
            </a:xfrm>
            <a:prstGeom prst="straightConnector1">
              <a:avLst/>
            </a:prstGeom>
            <a:noFill/>
            <a:ln w="9525" cap="flat" cmpd="sng">
              <a:solidFill>
                <a:srgbClr val="FFFFFF"/>
              </a:solidFill>
              <a:prstDash val="solid"/>
              <a:round/>
              <a:headEnd type="triangle" w="sm" len="sm"/>
              <a:tailEnd type="triangle" w="sm" len="sm"/>
            </a:ln>
          </p:spPr>
        </p:cxnSp>
        <p:sp>
          <p:nvSpPr>
            <p:cNvPr id="34" name="Google Shape;34;p4"/>
            <p:cNvSpPr/>
            <p:nvPr/>
          </p:nvSpPr>
          <p:spPr>
            <a:xfrm>
              <a:off x="4222975" y="1683233"/>
              <a:ext cx="698050" cy="549925"/>
            </a:xfrm>
            <a:prstGeom prst="rect">
              <a:avLst/>
            </a:prstGeom>
          </p:spPr>
          <p:txBody>
            <a:bodyPr>
              <a:prstTxWarp prst="textPlain">
                <a:avLst/>
              </a:prstTxWarp>
            </a:bodyPr>
            <a:lstStyle/>
            <a:p>
              <a:pPr lvl="0" algn="ctr"/>
              <a:r>
                <a:rPr b="1" i="0">
                  <a:ln w="19050" cap="flat" cmpd="sng">
                    <a:solidFill>
                      <a:srgbClr val="FFFFFF"/>
                    </a:solidFill>
                    <a:prstDash val="solid"/>
                    <a:round/>
                    <a:headEnd type="none" w="sm" len="sm"/>
                    <a:tailEnd type="none" w="sm" len="sm"/>
                  </a:ln>
                  <a:noFill/>
                  <a:latin typeface="Arial"/>
                </a:rPr>
                <a:t>“</a:t>
              </a:r>
            </a:p>
          </p:txBody>
        </p:sp>
        <p:cxnSp>
          <p:nvCxnSpPr>
            <p:cNvPr id="35" name="Google Shape;35;p4"/>
            <p:cNvCxnSpPr>
              <a:stCxn id="30" idx="5"/>
            </p:cNvCxnSpPr>
            <p:nvPr/>
          </p:nvCxnSpPr>
          <p:spPr>
            <a:xfrm>
              <a:off x="5041979" y="2419950"/>
              <a:ext cx="253800" cy="257700"/>
            </a:xfrm>
            <a:prstGeom prst="straightConnector1">
              <a:avLst/>
            </a:prstGeom>
            <a:noFill/>
            <a:ln w="9525" cap="flat" cmpd="sng">
              <a:solidFill>
                <a:srgbClr val="FFFFFF"/>
              </a:solidFill>
              <a:prstDash val="dash"/>
              <a:round/>
              <a:headEnd type="none" w="med" len="med"/>
              <a:tailEnd type="none" w="med" len="med"/>
            </a:ln>
          </p:spPr>
        </p:cxnSp>
        <p:cxnSp>
          <p:nvCxnSpPr>
            <p:cNvPr id="36" name="Google Shape;36;p4"/>
            <p:cNvCxnSpPr/>
            <p:nvPr/>
          </p:nvCxnSpPr>
          <p:spPr>
            <a:xfrm>
              <a:off x="4244700" y="1591869"/>
              <a:ext cx="654600" cy="0"/>
            </a:xfrm>
            <a:prstGeom prst="straightConnector1">
              <a:avLst/>
            </a:prstGeom>
            <a:noFill/>
            <a:ln w="9525" cap="flat" cmpd="sng">
              <a:solidFill>
                <a:srgbClr val="FFFFFF"/>
              </a:solidFill>
              <a:prstDash val="solid"/>
              <a:round/>
              <a:headEnd type="triangle" w="sm" len="sm"/>
              <a:tailEnd type="triangle" w="sm" len="sm"/>
            </a:ln>
          </p:spPr>
        </p:cxnSp>
      </p:grpSp>
      <p:sp>
        <p:nvSpPr>
          <p:cNvPr id="37" name="Google Shape;37;p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0" name="Google Shape;40;p5"/>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41" name="Google Shape;41;p5"/>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4" name="Google Shape;44;p6"/>
          <p:cNvSpPr txBox="1">
            <a:spLocks noGrp="1"/>
          </p:cNvSpPr>
          <p:nvPr>
            <p:ph type="body" idx="1"/>
          </p:nvPr>
        </p:nvSpPr>
        <p:spPr>
          <a:xfrm>
            <a:off x="420778" y="1239803"/>
            <a:ext cx="3994500" cy="3725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45" name="Google Shape;45;p6"/>
          <p:cNvSpPr txBox="1">
            <a:spLocks noGrp="1"/>
          </p:cNvSpPr>
          <p:nvPr>
            <p:ph type="body" idx="2"/>
          </p:nvPr>
        </p:nvSpPr>
        <p:spPr>
          <a:xfrm>
            <a:off x="4731381" y="1239803"/>
            <a:ext cx="3994500" cy="3725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46" name="Google Shape;46;p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9" name="Google Shape;49;p7"/>
          <p:cNvSpPr txBox="1">
            <a:spLocks noGrp="1"/>
          </p:cNvSpPr>
          <p:nvPr>
            <p:ph type="body" idx="1"/>
          </p:nvPr>
        </p:nvSpPr>
        <p:spPr>
          <a:xfrm>
            <a:off x="457200" y="1234143"/>
            <a:ext cx="2631900" cy="33483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0" name="Google Shape;50;p7"/>
          <p:cNvSpPr txBox="1">
            <a:spLocks noGrp="1"/>
          </p:cNvSpPr>
          <p:nvPr>
            <p:ph type="body" idx="2"/>
          </p:nvPr>
        </p:nvSpPr>
        <p:spPr>
          <a:xfrm>
            <a:off x="3223964" y="1234143"/>
            <a:ext cx="2631900" cy="33483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1" name="Google Shape;51;p7"/>
          <p:cNvSpPr txBox="1">
            <a:spLocks noGrp="1"/>
          </p:cNvSpPr>
          <p:nvPr>
            <p:ph type="body" idx="3"/>
          </p:nvPr>
        </p:nvSpPr>
        <p:spPr>
          <a:xfrm>
            <a:off x="5990727" y="1234143"/>
            <a:ext cx="2631900" cy="33483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2" name="Google Shape;52;p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5" name="Google Shape;55;p8"/>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58" name="Google Shape;58;p9"/>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1">
            <a:alphaModFix/>
          </a:blip>
          <a:stretch>
            <a:fillRect/>
          </a:stretch>
        </p:blipFill>
        <p:spPr>
          <a:xfrm>
            <a:off x="1116" y="0"/>
            <a:ext cx="9141767" cy="5143500"/>
          </a:xfrm>
          <a:prstGeom prst="rect">
            <a:avLst/>
          </a:prstGeom>
          <a:noFill/>
          <a:ln>
            <a:noFill/>
          </a:ln>
        </p:spPr>
      </p:pic>
      <p:sp>
        <p:nvSpPr>
          <p:cNvPr id="7" name="Google Shape;7;p1"/>
          <p:cNvSpPr/>
          <p:nvPr/>
        </p:nvSpPr>
        <p:spPr>
          <a:xfrm>
            <a:off x="91700" y="96300"/>
            <a:ext cx="8966100" cy="4945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404330" y="493832"/>
            <a:ext cx="8229600" cy="41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1pPr>
            <a:lvl2pPr lvl="1">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2pPr>
            <a:lvl3pPr lvl="2">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3pPr>
            <a:lvl4pPr lvl="3">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4pPr>
            <a:lvl5pPr lvl="4">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5pPr>
            <a:lvl6pPr lvl="5">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6pPr>
            <a:lvl7pPr lvl="6">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7pPr>
            <a:lvl8pPr lvl="7">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8pPr>
            <a:lvl9pPr lvl="8">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9pPr>
          </a:lstStyle>
          <a:p>
            <a:endParaRPr/>
          </a:p>
        </p:txBody>
      </p:sp>
      <p:sp>
        <p:nvSpPr>
          <p:cNvPr id="9" name="Google Shape;9;p1"/>
          <p:cNvSpPr txBox="1">
            <a:spLocks noGrp="1"/>
          </p:cNvSpPr>
          <p:nvPr>
            <p:ph type="body" idx="1"/>
          </p:nvPr>
        </p:nvSpPr>
        <p:spPr>
          <a:xfrm>
            <a:off x="457200" y="1125000"/>
            <a:ext cx="8229600" cy="36390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lt1"/>
              </a:buClr>
              <a:buSzPts val="2400"/>
              <a:buFont typeface="Cousine"/>
              <a:buChar char="▪"/>
              <a:defRPr sz="2400">
                <a:solidFill>
                  <a:schemeClr val="lt1"/>
                </a:solidFill>
                <a:latin typeface="Cousine"/>
                <a:ea typeface="Cousine"/>
                <a:cs typeface="Cousine"/>
                <a:sym typeface="Cousine"/>
              </a:defRPr>
            </a:lvl1pPr>
            <a:lvl2pPr marL="914400" lvl="1"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2pPr>
            <a:lvl3pPr marL="1371600" lvl="2"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3pPr>
            <a:lvl4pPr marL="1828800" lvl="3"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4pPr>
            <a:lvl5pPr marL="2286000" lvl="4"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5pPr>
            <a:lvl6pPr marL="2743200" lvl="5"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6pPr>
            <a:lvl7pPr marL="3200400" lvl="6"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7pPr>
            <a:lvl8pPr marL="3657600" lvl="7"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8pPr>
            <a:lvl9pPr marL="4114800" lvl="8"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9pPr>
          </a:lstStyle>
          <a:p>
            <a:endParaRPr/>
          </a:p>
        </p:txBody>
      </p:sp>
      <p:sp>
        <p:nvSpPr>
          <p:cNvPr id="10" name="Google Shape;10;p1"/>
          <p:cNvSpPr txBox="1">
            <a:spLocks noGrp="1"/>
          </p:cNvSpPr>
          <p:nvPr>
            <p:ph type="sldNum" idx="12"/>
          </p:nvPr>
        </p:nvSpPr>
        <p:spPr>
          <a:xfrm>
            <a:off x="8523157" y="4641567"/>
            <a:ext cx="461100" cy="291900"/>
          </a:xfrm>
          <a:prstGeom prst="rect">
            <a:avLst/>
          </a:prstGeom>
          <a:noFill/>
          <a:ln>
            <a:noFill/>
          </a:ln>
        </p:spPr>
        <p:txBody>
          <a:bodyPr spcFirstLastPara="1" wrap="square" lIns="91425" tIns="91425" rIns="91425" bIns="91425" anchor="t" anchorCtr="0">
            <a:noAutofit/>
          </a:bodyPr>
          <a:lstStyle>
            <a:lvl1pPr lvl="0" algn="r">
              <a:buNone/>
              <a:defRPr sz="1000">
                <a:solidFill>
                  <a:schemeClr val="lt1"/>
                </a:solidFill>
                <a:latin typeface="Cousine"/>
                <a:ea typeface="Cousine"/>
                <a:cs typeface="Cousine"/>
                <a:sym typeface="Cousine"/>
              </a:defRPr>
            </a:lvl1pPr>
            <a:lvl2pPr lvl="1" algn="r">
              <a:buNone/>
              <a:defRPr sz="1000">
                <a:solidFill>
                  <a:schemeClr val="lt1"/>
                </a:solidFill>
                <a:latin typeface="Cousine"/>
                <a:ea typeface="Cousine"/>
                <a:cs typeface="Cousine"/>
                <a:sym typeface="Cousine"/>
              </a:defRPr>
            </a:lvl2pPr>
            <a:lvl3pPr lvl="2" algn="r">
              <a:buNone/>
              <a:defRPr sz="1000">
                <a:solidFill>
                  <a:schemeClr val="lt1"/>
                </a:solidFill>
                <a:latin typeface="Cousine"/>
                <a:ea typeface="Cousine"/>
                <a:cs typeface="Cousine"/>
                <a:sym typeface="Cousine"/>
              </a:defRPr>
            </a:lvl3pPr>
            <a:lvl4pPr lvl="3" algn="r">
              <a:buNone/>
              <a:defRPr sz="1000">
                <a:solidFill>
                  <a:schemeClr val="lt1"/>
                </a:solidFill>
                <a:latin typeface="Cousine"/>
                <a:ea typeface="Cousine"/>
                <a:cs typeface="Cousine"/>
                <a:sym typeface="Cousine"/>
              </a:defRPr>
            </a:lvl4pPr>
            <a:lvl5pPr lvl="4" algn="r">
              <a:buNone/>
              <a:defRPr sz="1000">
                <a:solidFill>
                  <a:schemeClr val="lt1"/>
                </a:solidFill>
                <a:latin typeface="Cousine"/>
                <a:ea typeface="Cousine"/>
                <a:cs typeface="Cousine"/>
                <a:sym typeface="Cousine"/>
              </a:defRPr>
            </a:lvl5pPr>
            <a:lvl6pPr lvl="5" algn="r">
              <a:buNone/>
              <a:defRPr sz="1000">
                <a:solidFill>
                  <a:schemeClr val="lt1"/>
                </a:solidFill>
                <a:latin typeface="Cousine"/>
                <a:ea typeface="Cousine"/>
                <a:cs typeface="Cousine"/>
                <a:sym typeface="Cousine"/>
              </a:defRPr>
            </a:lvl6pPr>
            <a:lvl7pPr lvl="6" algn="r">
              <a:buNone/>
              <a:defRPr sz="1000">
                <a:solidFill>
                  <a:schemeClr val="lt1"/>
                </a:solidFill>
                <a:latin typeface="Cousine"/>
                <a:ea typeface="Cousine"/>
                <a:cs typeface="Cousine"/>
                <a:sym typeface="Cousine"/>
              </a:defRPr>
            </a:lvl7pPr>
            <a:lvl8pPr lvl="7" algn="r">
              <a:buNone/>
              <a:defRPr sz="1000">
                <a:solidFill>
                  <a:schemeClr val="lt1"/>
                </a:solidFill>
                <a:latin typeface="Cousine"/>
                <a:ea typeface="Cousine"/>
                <a:cs typeface="Cousine"/>
                <a:sym typeface="Cousine"/>
              </a:defRPr>
            </a:lvl8pPr>
            <a:lvl9pPr lvl="8" algn="r">
              <a:buNone/>
              <a:defRPr sz="1000">
                <a:solidFill>
                  <a:schemeClr val="lt1"/>
                </a:solidFill>
                <a:latin typeface="Cousine"/>
                <a:ea typeface="Cousine"/>
                <a:cs typeface="Cousine"/>
                <a:sym typeface="Cousin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mc:AlternateContent xmlns:mc="http://schemas.openxmlformats.org/markup-compatibility/2006" xmlns:p14="http://schemas.microsoft.com/office/powerpoint/2010/main">
    <mc:Choice Requires="p14">
      <p:transition spd="slow" p14:dur="13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hyperlink" Target="https://www.centralbank.ie/consumer-hub/explainers/what-is-fintech-and-how-is-it-changing-financial-products" TargetMode="External"/><Relationship Id="rId3" Type="http://schemas.openxmlformats.org/officeDocument/2006/relationships/hyperlink" Target="https://www.smallbizgenius.net/by-the-numbers/crowdfunding-stats/" TargetMode="External"/><Relationship Id="rId7" Type="http://schemas.openxmlformats.org/officeDocument/2006/relationships/hyperlink" Target="https://www.mymoneysouq.com/financial-blog/what-is-crowdfunding-investment/"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hyperlink" Target="https://www.gradehacker.com/blog/the-importance-of-higher-education/" TargetMode="External"/><Relationship Id="rId5" Type="http://schemas.openxmlformats.org/officeDocument/2006/relationships/hyperlink" Target="https://morningconsult.com/2022/10/11/college-affordability-student-loans-survey-data/" TargetMode="External"/><Relationship Id="rId4" Type="http://schemas.openxmlformats.org/officeDocument/2006/relationships/hyperlink" Target="https://www.ideaplotting.com/tips-successful-crowdfunding-campaign/" TargetMode="External"/><Relationship Id="rId9" Type="http://schemas.openxmlformats.org/officeDocument/2006/relationships/hyperlink" Target="https://www.appstudio.ca/blog/successful-fintech-startup-ideas/#Crowdfunding_Application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a:off x="754200" y="2423450"/>
            <a:ext cx="7635600" cy="122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GREATER ACCESS TO </a:t>
            </a:r>
            <a:r>
              <a:rPr lang="en" sz="3300">
                <a:solidFill>
                  <a:srgbClr val="FFD966"/>
                </a:solidFill>
              </a:rPr>
              <a:t>AFFORDABLE </a:t>
            </a:r>
            <a:r>
              <a:rPr lang="en" sz="3300"/>
              <a:t>EDUCATION THROUGH FINANCE</a:t>
            </a:r>
            <a:endParaRPr sz="3300"/>
          </a:p>
        </p:txBody>
      </p:sp>
      <p:sp>
        <p:nvSpPr>
          <p:cNvPr id="66" name="Google Shape;66;p11"/>
          <p:cNvSpPr txBox="1">
            <a:spLocks noGrp="1"/>
          </p:cNvSpPr>
          <p:nvPr>
            <p:ph type="title" idx="4294967295"/>
          </p:nvPr>
        </p:nvSpPr>
        <p:spPr>
          <a:xfrm>
            <a:off x="1021001" y="3835875"/>
            <a:ext cx="7106100" cy="4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t>Andrea Santiago, Akshitha Singathi, Raymond Otoadese, Noelia Vazquez</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Audience</a:t>
            </a:r>
            <a:endParaRPr/>
          </a:p>
        </p:txBody>
      </p:sp>
      <p:sp>
        <p:nvSpPr>
          <p:cNvPr id="147" name="Google Shape;147;p20"/>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Can be a </a:t>
            </a:r>
            <a:r>
              <a:rPr lang="en" b="1"/>
              <a:t>Student </a:t>
            </a:r>
            <a:r>
              <a:rPr lang="en"/>
              <a:t>or a </a:t>
            </a:r>
            <a:r>
              <a:rPr lang="en" b="1"/>
              <a:t>RainCoat </a:t>
            </a:r>
            <a:r>
              <a:rPr lang="en"/>
              <a:t>but there is overlap</a:t>
            </a:r>
            <a:endParaRPr/>
          </a:p>
          <a:p>
            <a:pPr marL="457200" lvl="0" indent="-381000" algn="l" rtl="0">
              <a:spcBef>
                <a:spcPts val="0"/>
              </a:spcBef>
              <a:spcAft>
                <a:spcPts val="0"/>
              </a:spcAft>
              <a:buSzPts val="2400"/>
              <a:buChar char="▪"/>
            </a:pPr>
            <a:r>
              <a:rPr lang="en"/>
              <a:t>Built for anyone that needs financial support in pursuing education</a:t>
            </a:r>
            <a:endParaRPr/>
          </a:p>
          <a:p>
            <a:pPr marL="457200" lvl="0" indent="-381000" algn="l" rtl="0">
              <a:spcBef>
                <a:spcPts val="0"/>
              </a:spcBef>
              <a:spcAft>
                <a:spcPts val="0"/>
              </a:spcAft>
              <a:buSzPts val="2400"/>
              <a:buChar char="▪"/>
            </a:pPr>
            <a:r>
              <a:rPr lang="en"/>
              <a:t>Inclusivity to minority groups and people of a wide age range</a:t>
            </a:r>
            <a:endParaRPr/>
          </a:p>
          <a:p>
            <a:pPr marL="457200" lvl="0" indent="-381000" algn="l" rtl="0">
              <a:spcBef>
                <a:spcPts val="0"/>
              </a:spcBef>
              <a:spcAft>
                <a:spcPts val="0"/>
              </a:spcAft>
              <a:buSzPts val="2400"/>
              <a:buChar char="▪"/>
            </a:pPr>
            <a:r>
              <a:rPr lang="en"/>
              <a:t>Marketed in underserved areas to increase encouragement to pursue greater career</a:t>
            </a:r>
            <a:endParaRPr/>
          </a:p>
        </p:txBody>
      </p:sp>
      <p:sp>
        <p:nvSpPr>
          <p:cNvPr id="148" name="Google Shape;148;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184880" y="2195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 Features</a:t>
            </a:r>
            <a:endParaRPr/>
          </a:p>
        </p:txBody>
      </p:sp>
      <p:sp>
        <p:nvSpPr>
          <p:cNvPr id="154" name="Google Shape;154;p21"/>
          <p:cNvSpPr txBox="1">
            <a:spLocks noGrp="1"/>
          </p:cNvSpPr>
          <p:nvPr>
            <p:ph type="body" idx="1"/>
          </p:nvPr>
        </p:nvSpPr>
        <p:spPr>
          <a:xfrm>
            <a:off x="154275" y="632925"/>
            <a:ext cx="8290800" cy="3639000"/>
          </a:xfrm>
          <a:prstGeom prst="rect">
            <a:avLst/>
          </a:prstGeom>
        </p:spPr>
        <p:txBody>
          <a:bodyPr spcFirstLastPara="1" wrap="square" lIns="91425" tIns="91425" rIns="91425" bIns="91425" anchor="t" anchorCtr="0">
            <a:noAutofit/>
          </a:bodyPr>
          <a:lstStyle/>
          <a:p>
            <a:pPr marL="457200" lvl="0" indent="-323850" algn="l" rtl="0">
              <a:spcBef>
                <a:spcPts val="600"/>
              </a:spcBef>
              <a:spcAft>
                <a:spcPts val="0"/>
              </a:spcAft>
              <a:buClr>
                <a:srgbClr val="FFD042"/>
              </a:buClr>
              <a:buSzPts val="1500"/>
              <a:buChar char="▪"/>
            </a:pPr>
            <a:r>
              <a:rPr lang="en" sz="1500" b="1">
                <a:solidFill>
                  <a:srgbClr val="FFD042"/>
                </a:solidFill>
              </a:rPr>
              <a:t>User Profiles</a:t>
            </a:r>
            <a:r>
              <a:rPr lang="en" sz="1500" b="1"/>
              <a:t> </a:t>
            </a:r>
            <a:endParaRPr sz="1500" b="1"/>
          </a:p>
          <a:p>
            <a:pPr marL="914400" lvl="1" indent="-311150" algn="l" rtl="0">
              <a:spcBef>
                <a:spcPts val="0"/>
              </a:spcBef>
              <a:spcAft>
                <a:spcPts val="0"/>
              </a:spcAft>
              <a:buSzPts val="1300"/>
              <a:buChar char="▫"/>
            </a:pPr>
            <a:r>
              <a:rPr lang="en" sz="1300"/>
              <a:t>A user can choose to be a Student, RainCoat or both. This depends on what the user decides to share, and a setting the user can toggle (whether or not they receive donations). Students share their stories about why they are asking for donations on their profiles, and RainCoats are those that adopt these students. Student profiles would also show a Student’s sponsors if there are any.</a:t>
            </a:r>
            <a:endParaRPr sz="1300"/>
          </a:p>
          <a:p>
            <a:pPr marL="457200" lvl="0" indent="-323850" algn="l" rtl="0">
              <a:spcBef>
                <a:spcPts val="0"/>
              </a:spcBef>
              <a:spcAft>
                <a:spcPts val="0"/>
              </a:spcAft>
              <a:buClr>
                <a:srgbClr val="FFD042"/>
              </a:buClr>
              <a:buSzPts val="1500"/>
              <a:buChar char="▪"/>
            </a:pPr>
            <a:r>
              <a:rPr lang="en" sz="1500" b="1">
                <a:solidFill>
                  <a:srgbClr val="FFD042"/>
                </a:solidFill>
              </a:rPr>
              <a:t>Donations</a:t>
            </a:r>
            <a:endParaRPr sz="1500" b="1">
              <a:solidFill>
                <a:srgbClr val="FFD042"/>
              </a:solidFill>
            </a:endParaRPr>
          </a:p>
          <a:p>
            <a:pPr marL="914400" lvl="1" indent="-323850" algn="l" rtl="0">
              <a:spcBef>
                <a:spcPts val="0"/>
              </a:spcBef>
              <a:spcAft>
                <a:spcPts val="0"/>
              </a:spcAft>
              <a:buSzPts val="1500"/>
              <a:buChar char="▫"/>
            </a:pPr>
            <a:r>
              <a:rPr lang="en" sz="1500"/>
              <a:t>There are several types of donations that RainCoat accepts to help fund students. These will be discussed later on.</a:t>
            </a:r>
            <a:endParaRPr sz="1500"/>
          </a:p>
          <a:p>
            <a:pPr marL="457200" lvl="0" indent="-323850" algn="l" rtl="0">
              <a:spcBef>
                <a:spcPts val="0"/>
              </a:spcBef>
              <a:spcAft>
                <a:spcPts val="0"/>
              </a:spcAft>
              <a:buClr>
                <a:srgbClr val="FFD042"/>
              </a:buClr>
              <a:buSzPts val="1500"/>
              <a:buChar char="▪"/>
            </a:pPr>
            <a:r>
              <a:rPr lang="en" sz="1500" b="1">
                <a:solidFill>
                  <a:srgbClr val="FFD042"/>
                </a:solidFill>
              </a:rPr>
              <a:t>Adoptions</a:t>
            </a:r>
            <a:endParaRPr sz="1500" b="1">
              <a:solidFill>
                <a:srgbClr val="FFD042"/>
              </a:solidFill>
            </a:endParaRPr>
          </a:p>
          <a:p>
            <a:pPr marL="914400" lvl="1" indent="-323850" algn="l" rtl="0">
              <a:spcBef>
                <a:spcPts val="0"/>
              </a:spcBef>
              <a:spcAft>
                <a:spcPts val="0"/>
              </a:spcAft>
              <a:buSzPts val="1500"/>
              <a:buChar char="▫"/>
            </a:pPr>
            <a:r>
              <a:rPr lang="en" sz="1500"/>
              <a:t>Adoptions are Students that RainCoats choose to donate to monthly. </a:t>
            </a:r>
            <a:endParaRPr sz="1500"/>
          </a:p>
          <a:p>
            <a:pPr marL="457200" lvl="0" indent="-323850" algn="l" rtl="0">
              <a:spcBef>
                <a:spcPts val="0"/>
              </a:spcBef>
              <a:spcAft>
                <a:spcPts val="0"/>
              </a:spcAft>
              <a:buClr>
                <a:srgbClr val="FFD042"/>
              </a:buClr>
              <a:buSzPts val="1500"/>
              <a:buChar char="▪"/>
            </a:pPr>
            <a:r>
              <a:rPr lang="en" sz="1500" b="1">
                <a:solidFill>
                  <a:srgbClr val="FFD042"/>
                </a:solidFill>
              </a:rPr>
              <a:t>Payments</a:t>
            </a:r>
            <a:endParaRPr sz="1500" b="1">
              <a:solidFill>
                <a:srgbClr val="FFD042"/>
              </a:solidFill>
            </a:endParaRPr>
          </a:p>
          <a:p>
            <a:pPr marL="914400" lvl="1" indent="-323850" algn="l" rtl="0">
              <a:spcBef>
                <a:spcPts val="0"/>
              </a:spcBef>
              <a:spcAft>
                <a:spcPts val="0"/>
              </a:spcAft>
              <a:buSzPts val="1500"/>
              <a:buChar char="▫"/>
            </a:pPr>
            <a:r>
              <a:rPr lang="en" sz="1500"/>
              <a:t>The Payments feature is where Students process their school expenses through, as their received donations are kept similarly to savings accounts.These payments are tracked to make sure they are not fraudulent (not school related).</a:t>
            </a:r>
            <a:endParaRPr sz="1500"/>
          </a:p>
          <a:p>
            <a:pPr marL="457200" lvl="0" indent="0" algn="l" rtl="0">
              <a:spcBef>
                <a:spcPts val="600"/>
              </a:spcBef>
              <a:spcAft>
                <a:spcPts val="0"/>
              </a:spcAft>
              <a:buNone/>
            </a:pPr>
            <a:endParaRPr sz="1500"/>
          </a:p>
        </p:txBody>
      </p:sp>
      <p:sp>
        <p:nvSpPr>
          <p:cNvPr id="155" name="Google Shape;155;p21"/>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404325" y="341425"/>
            <a:ext cx="8118900" cy="41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
              <a:t>The Product</a:t>
            </a:r>
            <a:endParaRPr sz="2800"/>
          </a:p>
        </p:txBody>
      </p:sp>
      <p:sp>
        <p:nvSpPr>
          <p:cNvPr id="161" name="Google Shape;161;p22"/>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162" name="Google Shape;162;p22"/>
          <p:cNvPicPr preferRelativeResize="0"/>
          <p:nvPr/>
        </p:nvPicPr>
        <p:blipFill>
          <a:blip r:embed="rId3">
            <a:alphaModFix/>
          </a:blip>
          <a:stretch>
            <a:fillRect/>
          </a:stretch>
        </p:blipFill>
        <p:spPr>
          <a:xfrm>
            <a:off x="1602800" y="221600"/>
            <a:ext cx="2132118" cy="4700298"/>
          </a:xfrm>
          <a:prstGeom prst="rect">
            <a:avLst/>
          </a:prstGeom>
          <a:noFill/>
          <a:ln>
            <a:noFill/>
          </a:ln>
        </p:spPr>
      </p:pic>
      <p:pic>
        <p:nvPicPr>
          <p:cNvPr id="163" name="Google Shape;163;p22"/>
          <p:cNvPicPr preferRelativeResize="0"/>
          <p:nvPr/>
        </p:nvPicPr>
        <p:blipFill rotWithShape="1">
          <a:blip r:embed="rId3">
            <a:alphaModFix/>
          </a:blip>
          <a:srcRect t="46471" b="3863"/>
          <a:stretch/>
        </p:blipFill>
        <p:spPr>
          <a:xfrm>
            <a:off x="4482175" y="1228275"/>
            <a:ext cx="3117550" cy="34132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404330" y="1890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The Product</a:t>
            </a:r>
            <a:endParaRPr sz="2800"/>
          </a:p>
        </p:txBody>
      </p:sp>
      <p:sp>
        <p:nvSpPr>
          <p:cNvPr id="169" name="Google Shape;169;p2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170" name="Google Shape;170;p23"/>
          <p:cNvPicPr preferRelativeResize="0"/>
          <p:nvPr/>
        </p:nvPicPr>
        <p:blipFill>
          <a:blip r:embed="rId3">
            <a:alphaModFix/>
          </a:blip>
          <a:stretch>
            <a:fillRect/>
          </a:stretch>
        </p:blipFill>
        <p:spPr>
          <a:xfrm>
            <a:off x="887523" y="849607"/>
            <a:ext cx="3403890" cy="4083871"/>
          </a:xfrm>
          <a:prstGeom prst="rect">
            <a:avLst/>
          </a:prstGeom>
          <a:noFill/>
          <a:ln>
            <a:noFill/>
          </a:ln>
        </p:spPr>
      </p:pic>
      <p:pic>
        <p:nvPicPr>
          <p:cNvPr id="171" name="Google Shape;171;p23"/>
          <p:cNvPicPr preferRelativeResize="0"/>
          <p:nvPr/>
        </p:nvPicPr>
        <p:blipFill>
          <a:blip r:embed="rId4">
            <a:alphaModFix/>
          </a:blip>
          <a:stretch>
            <a:fillRect/>
          </a:stretch>
        </p:blipFill>
        <p:spPr>
          <a:xfrm>
            <a:off x="4773276" y="849612"/>
            <a:ext cx="3355847" cy="4026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4"/>
          <p:cNvSpPr txBox="1">
            <a:spLocks noGrp="1"/>
          </p:cNvSpPr>
          <p:nvPr>
            <p:ph type="title"/>
          </p:nvPr>
        </p:nvSpPr>
        <p:spPr>
          <a:xfrm>
            <a:off x="293555" y="19208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Types of Donations</a:t>
            </a:r>
            <a:endParaRPr sz="2900"/>
          </a:p>
        </p:txBody>
      </p:sp>
      <p:sp>
        <p:nvSpPr>
          <p:cNvPr id="177" name="Google Shape;177;p24"/>
          <p:cNvSpPr txBox="1">
            <a:spLocks noGrp="1"/>
          </p:cNvSpPr>
          <p:nvPr>
            <p:ph type="body" idx="1"/>
          </p:nvPr>
        </p:nvSpPr>
        <p:spPr>
          <a:xfrm>
            <a:off x="232350" y="687750"/>
            <a:ext cx="8290800" cy="3639000"/>
          </a:xfrm>
          <a:prstGeom prst="rect">
            <a:avLst/>
          </a:prstGeom>
        </p:spPr>
        <p:txBody>
          <a:bodyPr spcFirstLastPara="1" wrap="square" lIns="91425" tIns="91425" rIns="91425" bIns="91425" anchor="t" anchorCtr="0">
            <a:noAutofit/>
          </a:bodyPr>
          <a:lstStyle/>
          <a:p>
            <a:pPr marL="457200" lvl="0" indent="-333375" algn="l" rtl="0">
              <a:spcBef>
                <a:spcPts val="600"/>
              </a:spcBef>
              <a:spcAft>
                <a:spcPts val="0"/>
              </a:spcAft>
              <a:buClr>
                <a:srgbClr val="FFD042"/>
              </a:buClr>
              <a:buSzPts val="1650"/>
              <a:buChar char="▪"/>
            </a:pPr>
            <a:r>
              <a:rPr lang="en" sz="1650" b="1">
                <a:solidFill>
                  <a:srgbClr val="FFD042"/>
                </a:solidFill>
              </a:rPr>
              <a:t>RainCoat to Student</a:t>
            </a:r>
            <a:endParaRPr sz="1650" b="1">
              <a:solidFill>
                <a:srgbClr val="FFD042"/>
              </a:solidFill>
            </a:endParaRPr>
          </a:p>
          <a:p>
            <a:pPr marL="914400" lvl="1" indent="-307975" algn="l" rtl="0">
              <a:spcBef>
                <a:spcPts val="0"/>
              </a:spcBef>
              <a:spcAft>
                <a:spcPts val="0"/>
              </a:spcAft>
              <a:buSzPts val="1250"/>
              <a:buChar char="▫"/>
            </a:pPr>
            <a:r>
              <a:rPr lang="en" sz="1250"/>
              <a:t>RainCoats are users that can choose to adopt Students which means sending monthly donations to each adoptee or they may send one-time donations.</a:t>
            </a:r>
            <a:endParaRPr sz="1250"/>
          </a:p>
          <a:p>
            <a:pPr marL="914400" lvl="1" indent="-307975" algn="l" rtl="0">
              <a:spcBef>
                <a:spcPts val="0"/>
              </a:spcBef>
              <a:spcAft>
                <a:spcPts val="0"/>
              </a:spcAft>
              <a:buSzPts val="1250"/>
              <a:buChar char="▫"/>
            </a:pPr>
            <a:r>
              <a:rPr lang="en" sz="1250"/>
              <a:t>Students who have reached their goal are able to also be RainCoats, and can choose to adopt other Students.</a:t>
            </a:r>
            <a:endParaRPr sz="1250"/>
          </a:p>
          <a:p>
            <a:pPr marL="914400" lvl="1" indent="-307975" algn="l" rtl="0">
              <a:spcBef>
                <a:spcPts val="0"/>
              </a:spcBef>
              <a:spcAft>
                <a:spcPts val="0"/>
              </a:spcAft>
              <a:buSzPts val="1250"/>
              <a:buChar char="▫"/>
            </a:pPr>
            <a:endParaRPr sz="1250"/>
          </a:p>
          <a:p>
            <a:pPr marL="457200" lvl="0" indent="-333375" algn="l" rtl="0">
              <a:spcBef>
                <a:spcPts val="0"/>
              </a:spcBef>
              <a:spcAft>
                <a:spcPts val="0"/>
              </a:spcAft>
              <a:buClr>
                <a:srgbClr val="FFD042"/>
              </a:buClr>
              <a:buSzPts val="1650"/>
              <a:buChar char="▪"/>
            </a:pPr>
            <a:r>
              <a:rPr lang="en" sz="1650" b="1">
                <a:solidFill>
                  <a:srgbClr val="FFD042"/>
                </a:solidFill>
              </a:rPr>
              <a:t>Round Up Donations</a:t>
            </a:r>
            <a:endParaRPr sz="1650" b="1">
              <a:solidFill>
                <a:srgbClr val="FFD042"/>
              </a:solidFill>
            </a:endParaRPr>
          </a:p>
          <a:p>
            <a:pPr marL="914400" lvl="1" indent="-307975" algn="l" rtl="0">
              <a:spcBef>
                <a:spcPts val="0"/>
              </a:spcBef>
              <a:spcAft>
                <a:spcPts val="0"/>
              </a:spcAft>
              <a:buSzPts val="1250"/>
              <a:buChar char="▫"/>
            </a:pPr>
            <a:r>
              <a:rPr lang="en" sz="1250"/>
              <a:t>These donations take place when Companies partner with RainCoat. If any purchases are made on said company’s website, they would have a round-up option for customers that would fund running costs, while also going into a pool for raffles.</a:t>
            </a:r>
            <a:endParaRPr sz="1250"/>
          </a:p>
          <a:p>
            <a:pPr marL="914400" lvl="1" indent="-307975" algn="l" rtl="0">
              <a:spcBef>
                <a:spcPts val="0"/>
              </a:spcBef>
              <a:spcAft>
                <a:spcPts val="0"/>
              </a:spcAft>
              <a:buSzPts val="1250"/>
              <a:buChar char="▫"/>
            </a:pPr>
            <a:endParaRPr sz="1250"/>
          </a:p>
          <a:p>
            <a:pPr marL="457200" lvl="0" indent="-327025" algn="l" rtl="0">
              <a:spcBef>
                <a:spcPts val="0"/>
              </a:spcBef>
              <a:spcAft>
                <a:spcPts val="0"/>
              </a:spcAft>
              <a:buClr>
                <a:srgbClr val="FFD042"/>
              </a:buClr>
              <a:buSzPts val="1550"/>
              <a:buChar char="▪"/>
            </a:pPr>
            <a:r>
              <a:rPr lang="en" sz="1550" b="1">
                <a:solidFill>
                  <a:srgbClr val="FFD042"/>
                </a:solidFill>
              </a:rPr>
              <a:t>Raffle Donations</a:t>
            </a:r>
            <a:endParaRPr sz="1550" b="1">
              <a:solidFill>
                <a:srgbClr val="FFD042"/>
              </a:solidFill>
            </a:endParaRPr>
          </a:p>
          <a:p>
            <a:pPr marL="914400" lvl="1" indent="-307975" algn="l" rtl="0">
              <a:spcBef>
                <a:spcPts val="0"/>
              </a:spcBef>
              <a:spcAft>
                <a:spcPts val="0"/>
              </a:spcAft>
              <a:buSzPts val="1250"/>
              <a:buChar char="▫"/>
            </a:pPr>
            <a:r>
              <a:rPr lang="en" sz="1250"/>
              <a:t>These donations are done with excess round-up donations or from companies that send the company money. These raffles would show as sponsored by the company, and a set number of Students would randomly get chosen to receive these donations if they enter the raffle.</a:t>
            </a:r>
            <a:endParaRPr sz="1250"/>
          </a:p>
          <a:p>
            <a:pPr marL="457200" lvl="0" indent="-333375" algn="l" rtl="0">
              <a:spcBef>
                <a:spcPts val="0"/>
              </a:spcBef>
              <a:spcAft>
                <a:spcPts val="0"/>
              </a:spcAft>
              <a:buClr>
                <a:srgbClr val="FFD042"/>
              </a:buClr>
              <a:buSzPts val="1650"/>
              <a:buChar char="▪"/>
            </a:pPr>
            <a:r>
              <a:rPr lang="en" sz="1650" b="1">
                <a:solidFill>
                  <a:srgbClr val="FFD042"/>
                </a:solidFill>
              </a:rPr>
              <a:t>Sponsors</a:t>
            </a:r>
            <a:endParaRPr sz="1650" b="1">
              <a:solidFill>
                <a:srgbClr val="FFD042"/>
              </a:solidFill>
            </a:endParaRPr>
          </a:p>
          <a:p>
            <a:pPr marL="914400" lvl="1" indent="-307975" algn="l" rtl="0">
              <a:spcBef>
                <a:spcPts val="0"/>
              </a:spcBef>
              <a:spcAft>
                <a:spcPts val="0"/>
              </a:spcAft>
              <a:buSzPts val="1250"/>
              <a:buChar char="▫"/>
            </a:pPr>
            <a:r>
              <a:rPr lang="en" sz="1250"/>
              <a:t>Companies are able to sponsor Students, which would then show aa a badge on the Student’s profile and may attract more RainCoats to their profile.</a:t>
            </a:r>
            <a:endParaRPr sz="1250"/>
          </a:p>
        </p:txBody>
      </p:sp>
      <p:sp>
        <p:nvSpPr>
          <p:cNvPr id="178" name="Google Shape;178;p2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5"/>
          <p:cNvSpPr txBox="1">
            <a:spLocks noGrp="1"/>
          </p:cNvSpPr>
          <p:nvPr>
            <p:ph type="title"/>
          </p:nvPr>
        </p:nvSpPr>
        <p:spPr>
          <a:xfrm>
            <a:off x="238680" y="17838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Payment Tracking to Prevent Fraud</a:t>
            </a:r>
            <a:endParaRPr/>
          </a:p>
        </p:txBody>
      </p:sp>
      <p:sp>
        <p:nvSpPr>
          <p:cNvPr id="184" name="Google Shape;184;p25"/>
          <p:cNvSpPr txBox="1">
            <a:spLocks noGrp="1"/>
          </p:cNvSpPr>
          <p:nvPr>
            <p:ph type="body" idx="1"/>
          </p:nvPr>
        </p:nvSpPr>
        <p:spPr>
          <a:xfrm>
            <a:off x="238675" y="2441425"/>
            <a:ext cx="8817000" cy="268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100"/>
              <a:t>In order to ensure Students are properly using their donations, purchases would be tracked by having their receipts sent back to us. We would ensure that these receipts contain the school’s federal school code as a recipient. If there is no federal school code, the payment will not be processed.</a:t>
            </a:r>
            <a:endParaRPr sz="2100"/>
          </a:p>
        </p:txBody>
      </p:sp>
      <p:sp>
        <p:nvSpPr>
          <p:cNvPr id="185" name="Google Shape;185;p25"/>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186" name="Google Shape;186;p25"/>
          <p:cNvPicPr preferRelativeResize="0"/>
          <p:nvPr/>
        </p:nvPicPr>
        <p:blipFill>
          <a:blip r:embed="rId3">
            <a:alphaModFix/>
          </a:blip>
          <a:stretch>
            <a:fillRect/>
          </a:stretch>
        </p:blipFill>
        <p:spPr>
          <a:xfrm>
            <a:off x="3340000" y="660325"/>
            <a:ext cx="2859625" cy="1781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192" name="Google Shape;192;p26"/>
          <p:cNvSpPr txBox="1"/>
          <p:nvPr/>
        </p:nvSpPr>
        <p:spPr>
          <a:xfrm>
            <a:off x="150725" y="704600"/>
            <a:ext cx="5171100" cy="3995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spAutoFit/>
          </a:bodyPr>
          <a:lstStyle/>
          <a:p>
            <a:pPr marL="457200" marR="0" lvl="0" indent="-323850" algn="l" rtl="0">
              <a:lnSpc>
                <a:spcPct val="115000"/>
              </a:lnSpc>
              <a:spcBef>
                <a:spcPts val="0"/>
              </a:spcBef>
              <a:spcAft>
                <a:spcPts val="0"/>
              </a:spcAft>
              <a:buClr>
                <a:schemeClr val="lt1"/>
              </a:buClr>
              <a:buSzPts val="1500"/>
              <a:buFont typeface="Cousine"/>
              <a:buChar char="●"/>
            </a:pPr>
            <a:r>
              <a:rPr lang="en" sz="1500">
                <a:solidFill>
                  <a:schemeClr val="lt1"/>
                </a:solidFill>
                <a:latin typeface="Cousine"/>
                <a:ea typeface="Cousine"/>
                <a:cs typeface="Cousine"/>
                <a:sym typeface="Cousine"/>
              </a:rPr>
              <a:t>Companies that invest in the education of the youth still get rewarded due to the fact because a greated educated population means they will have a larger pool of skilled professionals to hire.</a:t>
            </a:r>
            <a:endParaRPr sz="1500">
              <a:solidFill>
                <a:schemeClr val="lt1"/>
              </a:solidFill>
              <a:latin typeface="Cousine"/>
              <a:ea typeface="Cousine"/>
              <a:cs typeface="Cousine"/>
              <a:sym typeface="Cousine"/>
            </a:endParaRPr>
          </a:p>
          <a:p>
            <a:pPr marL="457200" marR="0" lvl="0" indent="-323850" algn="l" rtl="0">
              <a:lnSpc>
                <a:spcPct val="115000"/>
              </a:lnSpc>
              <a:spcBef>
                <a:spcPts val="1000"/>
              </a:spcBef>
              <a:spcAft>
                <a:spcPts val="1000"/>
              </a:spcAft>
              <a:buClr>
                <a:schemeClr val="lt1"/>
              </a:buClr>
              <a:buSzPts val="1500"/>
              <a:buFont typeface="Cousine"/>
              <a:buChar char="●"/>
            </a:pPr>
            <a:r>
              <a:rPr lang="en" sz="1500">
                <a:solidFill>
                  <a:schemeClr val="lt1"/>
                </a:solidFill>
                <a:latin typeface="Cousine"/>
                <a:ea typeface="Cousine"/>
                <a:cs typeface="Cousine"/>
                <a:sym typeface="Cousine"/>
              </a:rPr>
              <a:t>Companies will also benefit from being able to write of their investments in education and the app as a donation which can be used for tax write offs which will save the company money in the long run. And will look good for the company on the public relations side.</a:t>
            </a:r>
            <a:endParaRPr sz="1500">
              <a:solidFill>
                <a:schemeClr val="lt1"/>
              </a:solidFill>
              <a:latin typeface="Cousine"/>
              <a:ea typeface="Cousine"/>
              <a:cs typeface="Cousine"/>
              <a:sym typeface="Cousine"/>
            </a:endParaRPr>
          </a:p>
        </p:txBody>
      </p:sp>
      <p:sp>
        <p:nvSpPr>
          <p:cNvPr id="193" name="Google Shape;193;p26"/>
          <p:cNvSpPr txBox="1"/>
          <p:nvPr/>
        </p:nvSpPr>
        <p:spPr>
          <a:xfrm>
            <a:off x="205750" y="219450"/>
            <a:ext cx="862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ousine"/>
              <a:ea typeface="Cousine"/>
              <a:cs typeface="Cousine"/>
              <a:sym typeface="Cousine"/>
            </a:endParaRPr>
          </a:p>
        </p:txBody>
      </p:sp>
      <p:sp>
        <p:nvSpPr>
          <p:cNvPr id="194" name="Google Shape;194;p26"/>
          <p:cNvSpPr txBox="1"/>
          <p:nvPr/>
        </p:nvSpPr>
        <p:spPr>
          <a:xfrm>
            <a:off x="301750" y="142500"/>
            <a:ext cx="8627400" cy="4926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2000">
                <a:solidFill>
                  <a:schemeClr val="lt1"/>
                </a:solidFill>
                <a:latin typeface="Cousine"/>
                <a:ea typeface="Cousine"/>
                <a:cs typeface="Cousine"/>
                <a:sym typeface="Cousine"/>
              </a:rPr>
              <a:t>Rewards Of Education Through Finance for the companies </a:t>
            </a:r>
            <a:endParaRPr>
              <a:latin typeface="Cousine"/>
              <a:ea typeface="Cousine"/>
              <a:cs typeface="Cousine"/>
              <a:sym typeface="Cousine"/>
            </a:endParaRPr>
          </a:p>
        </p:txBody>
      </p:sp>
      <p:sp>
        <p:nvSpPr>
          <p:cNvPr id="195" name="Google Shape;195;p26"/>
          <p:cNvSpPr txBox="1"/>
          <p:nvPr/>
        </p:nvSpPr>
        <p:spPr>
          <a:xfrm>
            <a:off x="8424750" y="2540900"/>
            <a:ext cx="559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Cousine"/>
                <a:ea typeface="Cousine"/>
                <a:cs typeface="Cousine"/>
                <a:sym typeface="Cousine"/>
              </a:rPr>
              <a:t>[2]</a:t>
            </a:r>
            <a:endParaRPr sz="900">
              <a:latin typeface="Cousine"/>
              <a:ea typeface="Cousine"/>
              <a:cs typeface="Cousine"/>
              <a:sym typeface="Cousine"/>
            </a:endParaRPr>
          </a:p>
        </p:txBody>
      </p:sp>
      <p:sp>
        <p:nvSpPr>
          <p:cNvPr id="196" name="Google Shape;196;p26"/>
          <p:cNvSpPr txBox="1"/>
          <p:nvPr/>
        </p:nvSpPr>
        <p:spPr>
          <a:xfrm>
            <a:off x="8424750" y="4641575"/>
            <a:ext cx="115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Cousine"/>
                <a:ea typeface="Cousine"/>
                <a:cs typeface="Cousine"/>
                <a:sym typeface="Cousine"/>
              </a:rPr>
              <a:t>[3]</a:t>
            </a:r>
            <a:endParaRPr sz="900">
              <a:latin typeface="Cousine"/>
              <a:ea typeface="Cousine"/>
              <a:cs typeface="Cousine"/>
              <a:sym typeface="Cousine"/>
            </a:endParaRPr>
          </a:p>
        </p:txBody>
      </p:sp>
      <p:pic>
        <p:nvPicPr>
          <p:cNvPr id="197" name="Google Shape;197;p26"/>
          <p:cNvPicPr preferRelativeResize="0"/>
          <p:nvPr/>
        </p:nvPicPr>
        <p:blipFill>
          <a:blip r:embed="rId3">
            <a:alphaModFix/>
          </a:blip>
          <a:stretch>
            <a:fillRect/>
          </a:stretch>
        </p:blipFill>
        <p:spPr>
          <a:xfrm>
            <a:off x="5421625" y="635100"/>
            <a:ext cx="3562625" cy="2003975"/>
          </a:xfrm>
          <a:prstGeom prst="rect">
            <a:avLst/>
          </a:prstGeom>
          <a:noFill/>
          <a:ln>
            <a:noFill/>
          </a:ln>
        </p:spPr>
      </p:pic>
      <p:pic>
        <p:nvPicPr>
          <p:cNvPr id="198" name="Google Shape;198;p26"/>
          <p:cNvPicPr preferRelativeResize="0"/>
          <p:nvPr/>
        </p:nvPicPr>
        <p:blipFill>
          <a:blip r:embed="rId4">
            <a:alphaModFix/>
          </a:blip>
          <a:stretch>
            <a:fillRect/>
          </a:stretch>
        </p:blipFill>
        <p:spPr>
          <a:xfrm>
            <a:off x="5928800" y="2864000"/>
            <a:ext cx="2784425" cy="185721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204" name="Google Shape;204;p27"/>
          <p:cNvSpPr txBox="1"/>
          <p:nvPr/>
        </p:nvSpPr>
        <p:spPr>
          <a:xfrm>
            <a:off x="301750" y="945600"/>
            <a:ext cx="5171100" cy="4172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spAutoFit/>
          </a:bodyPr>
          <a:lstStyle/>
          <a:p>
            <a:pPr marL="457200" marR="0" lvl="0" indent="-342900" algn="l" rtl="0">
              <a:lnSpc>
                <a:spcPct val="115000"/>
              </a:lnSpc>
              <a:spcBef>
                <a:spcPts val="0"/>
              </a:spcBef>
              <a:spcAft>
                <a:spcPts val="0"/>
              </a:spcAft>
              <a:buClr>
                <a:schemeClr val="lt1"/>
              </a:buClr>
              <a:buSzPts val="1800"/>
              <a:buFont typeface="Cousine"/>
              <a:buChar char="●"/>
            </a:pPr>
            <a:r>
              <a:rPr lang="en" sz="1600">
                <a:solidFill>
                  <a:schemeClr val="lt1"/>
                </a:solidFill>
                <a:latin typeface="Cousine"/>
                <a:ea typeface="Cousine"/>
                <a:cs typeface="Cousine"/>
                <a:sym typeface="Cousine"/>
              </a:rPr>
              <a:t>The students can benefit by multiple means one is the investment made by the companies directly helps students reduce certain financial obligations &amp; burdens</a:t>
            </a:r>
            <a:endParaRPr sz="1600">
              <a:solidFill>
                <a:schemeClr val="lt1"/>
              </a:solidFill>
              <a:latin typeface="Cousine"/>
              <a:ea typeface="Cousine"/>
              <a:cs typeface="Cousine"/>
              <a:sym typeface="Cousine"/>
            </a:endParaRPr>
          </a:p>
          <a:p>
            <a:pPr marL="914400" marR="0" lvl="0" indent="0" algn="l" rtl="0">
              <a:lnSpc>
                <a:spcPct val="115000"/>
              </a:lnSpc>
              <a:spcBef>
                <a:spcPts val="1000"/>
              </a:spcBef>
              <a:spcAft>
                <a:spcPts val="0"/>
              </a:spcAft>
              <a:buNone/>
            </a:pPr>
            <a:endParaRPr sz="1600">
              <a:solidFill>
                <a:schemeClr val="lt1"/>
              </a:solidFill>
              <a:latin typeface="Cousine"/>
              <a:ea typeface="Cousine"/>
              <a:cs typeface="Cousine"/>
              <a:sym typeface="Cousine"/>
            </a:endParaRPr>
          </a:p>
          <a:p>
            <a:pPr marL="457200" marR="0" lvl="0" indent="-330200" algn="l" rtl="0">
              <a:lnSpc>
                <a:spcPct val="115000"/>
              </a:lnSpc>
              <a:spcBef>
                <a:spcPts val="1000"/>
              </a:spcBef>
              <a:spcAft>
                <a:spcPts val="0"/>
              </a:spcAft>
              <a:buClr>
                <a:schemeClr val="lt1"/>
              </a:buClr>
              <a:buSzPts val="1600"/>
              <a:buFont typeface="Cousine"/>
              <a:buChar char="●"/>
            </a:pPr>
            <a:r>
              <a:rPr lang="en" sz="1600">
                <a:solidFill>
                  <a:schemeClr val="lt1"/>
                </a:solidFill>
                <a:latin typeface="Cousine"/>
                <a:ea typeface="Cousine"/>
                <a:cs typeface="Cousine"/>
                <a:sym typeface="Cousine"/>
              </a:rPr>
              <a:t>The student will also be more open looking into these companies for opportunities after completing their education. This is a benefit for the students because they will have a wider eye for companies</a:t>
            </a:r>
            <a:endParaRPr sz="1600">
              <a:solidFill>
                <a:schemeClr val="lt1"/>
              </a:solidFill>
              <a:latin typeface="Cousine"/>
              <a:ea typeface="Cousine"/>
              <a:cs typeface="Cousine"/>
              <a:sym typeface="Cousine"/>
            </a:endParaRPr>
          </a:p>
          <a:p>
            <a:pPr marL="914400" marR="0" lvl="0" indent="0" algn="l" rtl="0">
              <a:lnSpc>
                <a:spcPct val="115000"/>
              </a:lnSpc>
              <a:spcBef>
                <a:spcPts val="1000"/>
              </a:spcBef>
              <a:spcAft>
                <a:spcPts val="1000"/>
              </a:spcAft>
              <a:buNone/>
            </a:pPr>
            <a:endParaRPr sz="1100">
              <a:solidFill>
                <a:schemeClr val="dk1"/>
              </a:solidFill>
              <a:latin typeface="Cousine"/>
              <a:ea typeface="Cousine"/>
              <a:cs typeface="Cousine"/>
              <a:sym typeface="Cousine"/>
            </a:endParaRPr>
          </a:p>
        </p:txBody>
      </p:sp>
      <p:sp>
        <p:nvSpPr>
          <p:cNvPr id="205" name="Google Shape;205;p27"/>
          <p:cNvSpPr txBox="1"/>
          <p:nvPr/>
        </p:nvSpPr>
        <p:spPr>
          <a:xfrm>
            <a:off x="205750" y="219450"/>
            <a:ext cx="862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ousine"/>
              <a:ea typeface="Cousine"/>
              <a:cs typeface="Cousine"/>
              <a:sym typeface="Cousine"/>
            </a:endParaRPr>
          </a:p>
        </p:txBody>
      </p:sp>
      <p:sp>
        <p:nvSpPr>
          <p:cNvPr id="206" name="Google Shape;206;p27"/>
          <p:cNvSpPr txBox="1"/>
          <p:nvPr/>
        </p:nvSpPr>
        <p:spPr>
          <a:xfrm>
            <a:off x="301750" y="142500"/>
            <a:ext cx="7900500" cy="4926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100"/>
              <a:buFont typeface="Arial"/>
              <a:buNone/>
            </a:pPr>
            <a:r>
              <a:rPr lang="en" sz="2000">
                <a:solidFill>
                  <a:schemeClr val="lt1"/>
                </a:solidFill>
                <a:latin typeface="Cousine"/>
                <a:ea typeface="Cousine"/>
                <a:cs typeface="Cousine"/>
                <a:sym typeface="Cousine"/>
              </a:rPr>
              <a:t>How the Students Can Benefit from Finance</a:t>
            </a:r>
            <a:endParaRPr>
              <a:latin typeface="Cousine"/>
              <a:ea typeface="Cousine"/>
              <a:cs typeface="Cousine"/>
              <a:sym typeface="Cousine"/>
            </a:endParaRPr>
          </a:p>
        </p:txBody>
      </p:sp>
      <p:pic>
        <p:nvPicPr>
          <p:cNvPr id="207" name="Google Shape;207;p27"/>
          <p:cNvPicPr preferRelativeResize="0"/>
          <p:nvPr/>
        </p:nvPicPr>
        <p:blipFill>
          <a:blip r:embed="rId3">
            <a:alphaModFix/>
          </a:blip>
          <a:stretch>
            <a:fillRect/>
          </a:stretch>
        </p:blipFill>
        <p:spPr>
          <a:xfrm>
            <a:off x="5738725" y="787500"/>
            <a:ext cx="2784425" cy="1855316"/>
          </a:xfrm>
          <a:prstGeom prst="rect">
            <a:avLst/>
          </a:prstGeom>
          <a:noFill/>
          <a:ln>
            <a:noFill/>
          </a:ln>
        </p:spPr>
      </p:pic>
      <p:pic>
        <p:nvPicPr>
          <p:cNvPr id="208" name="Google Shape;208;p27"/>
          <p:cNvPicPr preferRelativeResize="0"/>
          <p:nvPr/>
        </p:nvPicPr>
        <p:blipFill>
          <a:blip r:embed="rId4">
            <a:alphaModFix/>
          </a:blip>
          <a:stretch>
            <a:fillRect/>
          </a:stretch>
        </p:blipFill>
        <p:spPr>
          <a:xfrm>
            <a:off x="5721100" y="2810675"/>
            <a:ext cx="3112052" cy="1750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214" name="Google Shape;214;p28"/>
          <p:cNvSpPr txBox="1"/>
          <p:nvPr/>
        </p:nvSpPr>
        <p:spPr>
          <a:xfrm>
            <a:off x="164425" y="696600"/>
            <a:ext cx="5171100" cy="4217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spAutoFit/>
          </a:bodyPr>
          <a:lstStyle/>
          <a:p>
            <a:pPr marL="457200" marR="0" lvl="0" indent="-336550" algn="l" rtl="0">
              <a:lnSpc>
                <a:spcPct val="115000"/>
              </a:lnSpc>
              <a:spcBef>
                <a:spcPts val="0"/>
              </a:spcBef>
              <a:spcAft>
                <a:spcPts val="0"/>
              </a:spcAft>
              <a:buClr>
                <a:schemeClr val="lt1"/>
              </a:buClr>
              <a:buSzPts val="1700"/>
              <a:buFont typeface="Cousine"/>
              <a:buChar char="●"/>
            </a:pPr>
            <a:r>
              <a:rPr lang="en" sz="1500">
                <a:solidFill>
                  <a:schemeClr val="lt1"/>
                </a:solidFill>
                <a:latin typeface="Cousine"/>
                <a:ea typeface="Cousine"/>
                <a:cs typeface="Cousine"/>
                <a:sym typeface="Cousine"/>
              </a:rPr>
              <a:t>Society benefits from more trained and college educated professionals. Since student can receive funding from organizations and companies they are more likely to complete their studies.</a:t>
            </a:r>
            <a:endParaRPr sz="1500">
              <a:solidFill>
                <a:schemeClr val="lt1"/>
              </a:solidFill>
              <a:latin typeface="Cousine"/>
              <a:ea typeface="Cousine"/>
              <a:cs typeface="Cousine"/>
              <a:sym typeface="Cousine"/>
            </a:endParaRPr>
          </a:p>
          <a:p>
            <a:pPr marL="914400" marR="0" lvl="0" indent="0" algn="l" rtl="0">
              <a:lnSpc>
                <a:spcPct val="115000"/>
              </a:lnSpc>
              <a:spcBef>
                <a:spcPts val="1000"/>
              </a:spcBef>
              <a:spcAft>
                <a:spcPts val="0"/>
              </a:spcAft>
              <a:buNone/>
            </a:pPr>
            <a:endParaRPr sz="1500">
              <a:solidFill>
                <a:schemeClr val="lt1"/>
              </a:solidFill>
              <a:latin typeface="Cousine"/>
              <a:ea typeface="Cousine"/>
              <a:cs typeface="Cousine"/>
              <a:sym typeface="Cousine"/>
            </a:endParaRPr>
          </a:p>
          <a:p>
            <a:pPr marL="457200" marR="0" lvl="0" indent="-323850" algn="l" rtl="0">
              <a:lnSpc>
                <a:spcPct val="115000"/>
              </a:lnSpc>
              <a:spcBef>
                <a:spcPts val="1000"/>
              </a:spcBef>
              <a:spcAft>
                <a:spcPts val="0"/>
              </a:spcAft>
              <a:buClr>
                <a:schemeClr val="lt1"/>
              </a:buClr>
              <a:buSzPts val="1500"/>
              <a:buFont typeface="Cousine"/>
              <a:buChar char="●"/>
            </a:pPr>
            <a:r>
              <a:rPr lang="en" sz="1500">
                <a:solidFill>
                  <a:schemeClr val="lt1"/>
                </a:solidFill>
                <a:latin typeface="Cousine"/>
                <a:ea typeface="Cousine"/>
                <a:cs typeface="Cousine"/>
                <a:sym typeface="Cousine"/>
              </a:rPr>
              <a:t>Statistics show that 38% of students dropped out due to financial hardship.</a:t>
            </a:r>
            <a:endParaRPr sz="1500">
              <a:solidFill>
                <a:schemeClr val="lt1"/>
              </a:solidFill>
              <a:latin typeface="Cousine"/>
              <a:ea typeface="Cousine"/>
              <a:cs typeface="Cousine"/>
              <a:sym typeface="Cousine"/>
            </a:endParaRPr>
          </a:p>
          <a:p>
            <a:pPr marL="914400" marR="0" lvl="0" indent="0" algn="l" rtl="0">
              <a:lnSpc>
                <a:spcPct val="115000"/>
              </a:lnSpc>
              <a:spcBef>
                <a:spcPts val="1000"/>
              </a:spcBef>
              <a:spcAft>
                <a:spcPts val="0"/>
              </a:spcAft>
              <a:buNone/>
            </a:pPr>
            <a:endParaRPr sz="1500">
              <a:solidFill>
                <a:schemeClr val="lt1"/>
              </a:solidFill>
              <a:latin typeface="Cousine"/>
              <a:ea typeface="Cousine"/>
              <a:cs typeface="Cousine"/>
              <a:sym typeface="Cousine"/>
            </a:endParaRPr>
          </a:p>
          <a:p>
            <a:pPr marL="457200" marR="0" lvl="0" indent="-323850" algn="l" rtl="0">
              <a:lnSpc>
                <a:spcPct val="115000"/>
              </a:lnSpc>
              <a:spcBef>
                <a:spcPts val="1000"/>
              </a:spcBef>
              <a:spcAft>
                <a:spcPts val="0"/>
              </a:spcAft>
              <a:buClr>
                <a:schemeClr val="lt1"/>
              </a:buClr>
              <a:buSzPts val="1500"/>
              <a:buFont typeface="Cousine"/>
              <a:buChar char="●"/>
            </a:pPr>
            <a:r>
              <a:rPr lang="en" sz="1500">
                <a:solidFill>
                  <a:schemeClr val="lt1"/>
                </a:solidFill>
                <a:latin typeface="Cousine"/>
                <a:ea typeface="Cousine"/>
                <a:cs typeface="Cousine"/>
                <a:sym typeface="Cousine"/>
              </a:rPr>
              <a:t>Those students who finish due to help from bigger organizations are also more likely to donate more in the long run.</a:t>
            </a:r>
            <a:endParaRPr sz="1500">
              <a:solidFill>
                <a:schemeClr val="lt1"/>
              </a:solidFill>
              <a:latin typeface="Cousine"/>
              <a:ea typeface="Cousine"/>
              <a:cs typeface="Cousine"/>
              <a:sym typeface="Cousine"/>
            </a:endParaRPr>
          </a:p>
          <a:p>
            <a:pPr marL="914400" marR="0" lvl="0" indent="0" algn="l" rtl="0">
              <a:lnSpc>
                <a:spcPct val="115000"/>
              </a:lnSpc>
              <a:spcBef>
                <a:spcPts val="1000"/>
              </a:spcBef>
              <a:spcAft>
                <a:spcPts val="1000"/>
              </a:spcAft>
              <a:buNone/>
            </a:pPr>
            <a:endParaRPr sz="1100">
              <a:solidFill>
                <a:schemeClr val="dk1"/>
              </a:solidFill>
              <a:latin typeface="Cousine"/>
              <a:ea typeface="Cousine"/>
              <a:cs typeface="Cousine"/>
              <a:sym typeface="Cousine"/>
            </a:endParaRPr>
          </a:p>
        </p:txBody>
      </p:sp>
      <p:sp>
        <p:nvSpPr>
          <p:cNvPr id="215" name="Google Shape;215;p28"/>
          <p:cNvSpPr txBox="1"/>
          <p:nvPr/>
        </p:nvSpPr>
        <p:spPr>
          <a:xfrm>
            <a:off x="205750" y="219450"/>
            <a:ext cx="862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ousine"/>
              <a:ea typeface="Cousine"/>
              <a:cs typeface="Cousine"/>
              <a:sym typeface="Cousine"/>
            </a:endParaRPr>
          </a:p>
        </p:txBody>
      </p:sp>
      <p:sp>
        <p:nvSpPr>
          <p:cNvPr id="216" name="Google Shape;216;p28"/>
          <p:cNvSpPr txBox="1"/>
          <p:nvPr/>
        </p:nvSpPr>
        <p:spPr>
          <a:xfrm>
            <a:off x="301750" y="142500"/>
            <a:ext cx="7900500" cy="4926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2000">
                <a:solidFill>
                  <a:schemeClr val="lt1"/>
                </a:solidFill>
                <a:latin typeface="Cousine"/>
                <a:ea typeface="Cousine"/>
                <a:cs typeface="Cousine"/>
                <a:sym typeface="Cousine"/>
              </a:rPr>
              <a:t>How Society benefits!</a:t>
            </a:r>
            <a:endParaRPr>
              <a:latin typeface="Cousine"/>
              <a:ea typeface="Cousine"/>
              <a:cs typeface="Cousine"/>
              <a:sym typeface="Cousine"/>
            </a:endParaRPr>
          </a:p>
        </p:txBody>
      </p:sp>
      <p:pic>
        <p:nvPicPr>
          <p:cNvPr id="217" name="Google Shape;217;p28"/>
          <p:cNvPicPr preferRelativeResize="0"/>
          <p:nvPr/>
        </p:nvPicPr>
        <p:blipFill>
          <a:blip r:embed="rId3">
            <a:alphaModFix/>
          </a:blip>
          <a:stretch>
            <a:fillRect/>
          </a:stretch>
        </p:blipFill>
        <p:spPr>
          <a:xfrm>
            <a:off x="5738725" y="2795216"/>
            <a:ext cx="2882832" cy="1921888"/>
          </a:xfrm>
          <a:prstGeom prst="rect">
            <a:avLst/>
          </a:prstGeom>
          <a:noFill/>
          <a:ln>
            <a:noFill/>
          </a:ln>
        </p:spPr>
      </p:pic>
      <p:pic>
        <p:nvPicPr>
          <p:cNvPr id="218" name="Google Shape;218;p28"/>
          <p:cNvPicPr preferRelativeResize="0"/>
          <p:nvPr/>
        </p:nvPicPr>
        <p:blipFill>
          <a:blip r:embed="rId4">
            <a:alphaModFix/>
          </a:blip>
          <a:stretch>
            <a:fillRect/>
          </a:stretch>
        </p:blipFill>
        <p:spPr>
          <a:xfrm>
            <a:off x="5479400" y="838480"/>
            <a:ext cx="3540400" cy="125654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224" name="Google Shape;224;p29"/>
          <p:cNvSpPr txBox="1"/>
          <p:nvPr/>
        </p:nvSpPr>
        <p:spPr>
          <a:xfrm>
            <a:off x="205750" y="573600"/>
            <a:ext cx="5171100" cy="4349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spAutoFit/>
          </a:bodyPr>
          <a:lstStyle/>
          <a:p>
            <a:pPr marL="457200" marR="0" lvl="0" indent="-349250" algn="l" rtl="0">
              <a:lnSpc>
                <a:spcPct val="115000"/>
              </a:lnSpc>
              <a:spcBef>
                <a:spcPts val="0"/>
              </a:spcBef>
              <a:spcAft>
                <a:spcPts val="0"/>
              </a:spcAft>
              <a:buClr>
                <a:schemeClr val="lt1"/>
              </a:buClr>
              <a:buSzPts val="1900"/>
              <a:buFont typeface="Cousine"/>
              <a:buChar char="●"/>
            </a:pPr>
            <a:r>
              <a:rPr lang="en" sz="1700">
                <a:solidFill>
                  <a:schemeClr val="lt1"/>
                </a:solidFill>
                <a:latin typeface="Cousine"/>
                <a:ea typeface="Cousine"/>
                <a:cs typeface="Cousine"/>
                <a:sym typeface="Cousine"/>
              </a:rPr>
              <a:t>Some of our competitors in this industry would be gofundme and other fundraising organizations.</a:t>
            </a:r>
            <a:endParaRPr sz="1700">
              <a:solidFill>
                <a:schemeClr val="lt1"/>
              </a:solidFill>
              <a:latin typeface="Cousine"/>
              <a:ea typeface="Cousine"/>
              <a:cs typeface="Cousine"/>
              <a:sym typeface="Cousine"/>
            </a:endParaRPr>
          </a:p>
          <a:p>
            <a:pPr marL="914400" marR="0" lvl="0" indent="0" algn="l" rtl="0">
              <a:lnSpc>
                <a:spcPct val="115000"/>
              </a:lnSpc>
              <a:spcBef>
                <a:spcPts val="1000"/>
              </a:spcBef>
              <a:spcAft>
                <a:spcPts val="0"/>
              </a:spcAft>
              <a:buNone/>
            </a:pPr>
            <a:r>
              <a:rPr lang="en" sz="1700">
                <a:solidFill>
                  <a:schemeClr val="lt1"/>
                </a:solidFill>
                <a:latin typeface="Cousine"/>
                <a:ea typeface="Cousine"/>
                <a:cs typeface="Cousine"/>
                <a:sym typeface="Cousine"/>
              </a:rPr>
              <a:t> </a:t>
            </a:r>
            <a:endParaRPr sz="1700">
              <a:solidFill>
                <a:schemeClr val="lt1"/>
              </a:solidFill>
              <a:latin typeface="Cousine"/>
              <a:ea typeface="Cousine"/>
              <a:cs typeface="Cousine"/>
              <a:sym typeface="Cousine"/>
            </a:endParaRPr>
          </a:p>
          <a:p>
            <a:pPr marL="457200" marR="0" lvl="0" indent="-336550" algn="l" rtl="0">
              <a:lnSpc>
                <a:spcPct val="115000"/>
              </a:lnSpc>
              <a:spcBef>
                <a:spcPts val="1000"/>
              </a:spcBef>
              <a:spcAft>
                <a:spcPts val="1000"/>
              </a:spcAft>
              <a:buClr>
                <a:schemeClr val="lt1"/>
              </a:buClr>
              <a:buSzPts val="1700"/>
              <a:buFont typeface="Cousine"/>
              <a:buChar char="●"/>
            </a:pPr>
            <a:r>
              <a:rPr lang="en" sz="1700">
                <a:solidFill>
                  <a:schemeClr val="lt1"/>
                </a:solidFill>
                <a:latin typeface="Cousine"/>
                <a:ea typeface="Cousine"/>
                <a:cs typeface="Cousine"/>
                <a:sym typeface="Cousine"/>
              </a:rPr>
              <a:t>What makes us unique is our focus we focus on specifically fundraising for students and having it done through big corporations. We also incentive them with the thought of the good PR they will receive but also being able to save a lot of money on tax write offs.</a:t>
            </a:r>
            <a:endParaRPr sz="1300">
              <a:solidFill>
                <a:schemeClr val="dk1"/>
              </a:solidFill>
              <a:latin typeface="Cousine"/>
              <a:ea typeface="Cousine"/>
              <a:cs typeface="Cousine"/>
              <a:sym typeface="Cousine"/>
            </a:endParaRPr>
          </a:p>
        </p:txBody>
      </p:sp>
      <p:sp>
        <p:nvSpPr>
          <p:cNvPr id="225" name="Google Shape;225;p29"/>
          <p:cNvSpPr txBox="1"/>
          <p:nvPr/>
        </p:nvSpPr>
        <p:spPr>
          <a:xfrm>
            <a:off x="205750" y="219450"/>
            <a:ext cx="862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ousine"/>
              <a:ea typeface="Cousine"/>
              <a:cs typeface="Cousine"/>
              <a:sym typeface="Cousine"/>
            </a:endParaRPr>
          </a:p>
        </p:txBody>
      </p:sp>
      <p:sp>
        <p:nvSpPr>
          <p:cNvPr id="226" name="Google Shape;226;p29"/>
          <p:cNvSpPr txBox="1"/>
          <p:nvPr/>
        </p:nvSpPr>
        <p:spPr>
          <a:xfrm>
            <a:off x="301750" y="142500"/>
            <a:ext cx="7900500" cy="431100"/>
          </a:xfrm>
          <a:prstGeom prst="rect">
            <a:avLst/>
          </a:prstGeom>
          <a:noFill/>
          <a:ln>
            <a:noFill/>
          </a:ln>
        </p:spPr>
        <p:txBody>
          <a:bodyPr spcFirstLastPara="1" wrap="square" lIns="91425" tIns="91425" rIns="91425" bIns="91425" anchor="ctr" anchorCtr="0">
            <a:spAutoFit/>
          </a:bodyPr>
          <a:lstStyle/>
          <a:p>
            <a:pPr marL="0" lvl="0" indent="0" algn="l" rtl="0">
              <a:lnSpc>
                <a:spcPct val="115000"/>
              </a:lnSpc>
              <a:spcBef>
                <a:spcPts val="0"/>
              </a:spcBef>
              <a:spcAft>
                <a:spcPts val="0"/>
              </a:spcAft>
              <a:buNone/>
            </a:pPr>
            <a:r>
              <a:rPr lang="en" sz="1600">
                <a:solidFill>
                  <a:schemeClr val="lt1"/>
                </a:solidFill>
                <a:latin typeface="Cousine"/>
                <a:ea typeface="Cousine"/>
                <a:cs typeface="Cousine"/>
                <a:sym typeface="Cousine"/>
              </a:rPr>
              <a:t>Competitors + What Makes Us Unique</a:t>
            </a:r>
            <a:endParaRPr sz="1900">
              <a:solidFill>
                <a:schemeClr val="lt1"/>
              </a:solidFill>
              <a:latin typeface="Cousine"/>
              <a:ea typeface="Cousine"/>
              <a:cs typeface="Cousine"/>
              <a:sym typeface="Cousine"/>
            </a:endParaRPr>
          </a:p>
        </p:txBody>
      </p:sp>
      <p:pic>
        <p:nvPicPr>
          <p:cNvPr id="227" name="Google Shape;227;p29"/>
          <p:cNvPicPr preferRelativeResize="0"/>
          <p:nvPr/>
        </p:nvPicPr>
        <p:blipFill>
          <a:blip r:embed="rId3">
            <a:alphaModFix/>
          </a:blip>
          <a:stretch>
            <a:fillRect/>
          </a:stretch>
        </p:blipFill>
        <p:spPr>
          <a:xfrm>
            <a:off x="5480575" y="1195625"/>
            <a:ext cx="3503675" cy="24915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Problem</a:t>
            </a:r>
            <a:endParaRPr/>
          </a:p>
        </p:txBody>
      </p:sp>
      <p:sp>
        <p:nvSpPr>
          <p:cNvPr id="72" name="Google Shape;72;p12"/>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200"/>
              <a:t>The intersection of social and finance—as well as shifting attitudes around what we share about money online—has given way to an ambitious new wave of financial products. Your team is preparing an analysis for a client about a potential new product in the social finance area. Research the current state of art products on the market and make a case for a new app (product) for an underserved market.</a:t>
            </a:r>
            <a:endParaRPr sz="2200"/>
          </a:p>
        </p:txBody>
      </p:sp>
      <p:sp>
        <p:nvSpPr>
          <p:cNvPr id="73" name="Google Shape;73;p12"/>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233" name="Google Shape;233;p30"/>
          <p:cNvSpPr txBox="1"/>
          <p:nvPr/>
        </p:nvSpPr>
        <p:spPr>
          <a:xfrm>
            <a:off x="219600" y="76925"/>
            <a:ext cx="8924400" cy="541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lt1"/>
                </a:solidFill>
                <a:latin typeface="Cousine"/>
                <a:ea typeface="Cousine"/>
                <a:cs typeface="Cousine"/>
                <a:sym typeface="Cousine"/>
              </a:rPr>
              <a:t>References</a:t>
            </a:r>
            <a:endParaRPr sz="1500">
              <a:solidFill>
                <a:schemeClr val="lt1"/>
              </a:solidFill>
              <a:latin typeface="Cousine"/>
              <a:ea typeface="Cousine"/>
              <a:cs typeface="Cousine"/>
              <a:sym typeface="Cousine"/>
            </a:endParaRPr>
          </a:p>
          <a:p>
            <a:pPr marL="355600" lvl="0" indent="-355600" algn="l" rtl="0">
              <a:lnSpc>
                <a:spcPct val="100000"/>
              </a:lnSpc>
              <a:spcBef>
                <a:spcPts val="1200"/>
              </a:spcBef>
              <a:spcAft>
                <a:spcPts val="0"/>
              </a:spcAft>
              <a:buClr>
                <a:schemeClr val="dk1"/>
              </a:buClr>
              <a:buSzPts val="1100"/>
              <a:buFont typeface="Arial"/>
              <a:buNone/>
            </a:pPr>
            <a:r>
              <a:rPr lang="en" sz="900">
                <a:solidFill>
                  <a:schemeClr val="lt1"/>
                </a:solidFill>
                <a:latin typeface="Cousine"/>
                <a:ea typeface="Cousine"/>
                <a:cs typeface="Cousine"/>
                <a:sym typeface="Cousine"/>
              </a:rPr>
              <a:t>AppStudio. (2022, February 15). Successful fintech startup ideas to consider in 2022. AppStudio. Retrieved November 20, 2022, from https://www.appstudio.ca/blog/successful-fintech-startup-ideas/#Crowdfunding_Applications    [4]</a:t>
            </a:r>
            <a:endParaRPr sz="900">
              <a:solidFill>
                <a:schemeClr val="lt1"/>
              </a:solidFill>
              <a:latin typeface="Cousine"/>
              <a:ea typeface="Cousine"/>
              <a:cs typeface="Cousine"/>
              <a:sym typeface="Cousine"/>
            </a:endParaRPr>
          </a:p>
          <a:p>
            <a:pPr marL="355600" lvl="0" indent="-355600" algn="l" rtl="0">
              <a:lnSpc>
                <a:spcPct val="100000"/>
              </a:lnSpc>
              <a:spcBef>
                <a:spcPts val="1200"/>
              </a:spcBef>
              <a:spcAft>
                <a:spcPts val="0"/>
              </a:spcAft>
              <a:buClr>
                <a:schemeClr val="dk1"/>
              </a:buClr>
              <a:buSzPts val="1100"/>
              <a:buFont typeface="Arial"/>
              <a:buNone/>
            </a:pPr>
            <a:r>
              <a:rPr lang="en" sz="900">
                <a:solidFill>
                  <a:schemeClr val="lt1"/>
                </a:solidFill>
                <a:latin typeface="Cousine"/>
                <a:ea typeface="Cousine"/>
                <a:cs typeface="Cousine"/>
                <a:sym typeface="Cousine"/>
              </a:rPr>
              <a:t>Bulger, Z., &amp; Rouen, E. (2022, July 15). How fintech can deliver on its social impact promises. Harvard Business Review. Retrieved November 27, 2022, from https://hbr.org/2022/07/how-fintech-can-deliver-on-its-social-impact-promises  [3]</a:t>
            </a:r>
            <a:endParaRPr sz="900">
              <a:solidFill>
                <a:schemeClr val="lt1"/>
              </a:solidFill>
              <a:latin typeface="Cousine"/>
              <a:ea typeface="Cousine"/>
              <a:cs typeface="Cousine"/>
              <a:sym typeface="Cousine"/>
            </a:endParaRPr>
          </a:p>
          <a:p>
            <a:pPr marL="355600" lvl="0" indent="-355600" algn="l" rtl="0">
              <a:lnSpc>
                <a:spcPct val="100000"/>
              </a:lnSpc>
              <a:spcBef>
                <a:spcPts val="1200"/>
              </a:spcBef>
              <a:spcAft>
                <a:spcPts val="0"/>
              </a:spcAft>
              <a:buClr>
                <a:schemeClr val="dk1"/>
              </a:buClr>
              <a:buSzPts val="1100"/>
              <a:buFont typeface="Arial"/>
              <a:buNone/>
            </a:pPr>
            <a:r>
              <a:rPr lang="en" sz="900">
                <a:solidFill>
                  <a:schemeClr val="lt1"/>
                </a:solidFill>
                <a:latin typeface="Cousine"/>
                <a:ea typeface="Cousine"/>
                <a:cs typeface="Cousine"/>
                <a:sym typeface="Cousine"/>
              </a:rPr>
              <a:t>Croll, D. (2022, September 18). What is Social Finance? Data in Finance. Retrieved November 25, 2022, from https://www.datainfinance.info/what-is-social-finance/  [2]</a:t>
            </a:r>
            <a:endParaRPr sz="900">
              <a:solidFill>
                <a:schemeClr val="lt1"/>
              </a:solidFill>
              <a:latin typeface="Cousine"/>
              <a:ea typeface="Cousine"/>
              <a:cs typeface="Cousine"/>
              <a:sym typeface="Cousine"/>
            </a:endParaRPr>
          </a:p>
          <a:p>
            <a:pPr marL="355600" lvl="0" indent="-355600" algn="l" rtl="0">
              <a:lnSpc>
                <a:spcPct val="100000"/>
              </a:lnSpc>
              <a:spcBef>
                <a:spcPts val="1200"/>
              </a:spcBef>
              <a:spcAft>
                <a:spcPts val="0"/>
              </a:spcAft>
              <a:buClr>
                <a:schemeClr val="dk1"/>
              </a:buClr>
              <a:buSzPts val="1100"/>
              <a:buFont typeface="Arial"/>
              <a:buNone/>
            </a:pPr>
            <a:r>
              <a:rPr lang="en" sz="900">
                <a:solidFill>
                  <a:schemeClr val="lt1"/>
                </a:solidFill>
                <a:latin typeface="Cousine"/>
                <a:ea typeface="Cousine"/>
                <a:cs typeface="Cousine"/>
                <a:sym typeface="Cousine"/>
              </a:rPr>
              <a:t>Jacobson Snyder, A. (2022, October 11). More than 3 in 4 Americans believe college is difficult to afford. Morning Consult. Retrieved November 22, 2022, from https://morningconsult.com/2022/10/11/college-affordability-student-loans-survey-data/</a:t>
            </a:r>
            <a:endParaRPr sz="900">
              <a:solidFill>
                <a:schemeClr val="lt1"/>
              </a:solidFill>
              <a:latin typeface="Cousine"/>
              <a:ea typeface="Cousine"/>
              <a:cs typeface="Cousine"/>
              <a:sym typeface="Cousine"/>
            </a:endParaRPr>
          </a:p>
          <a:p>
            <a:pPr marL="0" lvl="0" indent="0" algn="l" rtl="0">
              <a:lnSpc>
                <a:spcPct val="100000"/>
              </a:lnSpc>
              <a:spcBef>
                <a:spcPts val="1200"/>
              </a:spcBef>
              <a:spcAft>
                <a:spcPts val="0"/>
              </a:spcAft>
              <a:buClr>
                <a:schemeClr val="dk1"/>
              </a:buClr>
              <a:buSzPts val="1100"/>
              <a:buFont typeface="Arial"/>
              <a:buNone/>
            </a:pPr>
            <a:r>
              <a:rPr lang="en" sz="900">
                <a:solidFill>
                  <a:schemeClr val="lt1"/>
                </a:solidFill>
                <a:latin typeface="Cousine"/>
                <a:ea typeface="Cousine"/>
                <a:cs typeface="Cousine"/>
                <a:sym typeface="Cousine"/>
              </a:rPr>
              <a:t>Kishore, K. (2022, September 30). Crowdfunding app development - cost and key features.      	OctalIT Blog. Retrieved November 22, 2022, from    https://www.octalsoftware.com/blog/crowdfunding-app-development/    [5]</a:t>
            </a:r>
            <a:endParaRPr sz="900">
              <a:solidFill>
                <a:schemeClr val="lt1"/>
              </a:solidFill>
              <a:latin typeface="Cousine"/>
              <a:ea typeface="Cousine"/>
              <a:cs typeface="Cousine"/>
              <a:sym typeface="Cousine"/>
            </a:endParaRPr>
          </a:p>
          <a:p>
            <a:pPr marL="355600" lvl="0" indent="-355600" algn="l" rtl="0">
              <a:lnSpc>
                <a:spcPct val="100000"/>
              </a:lnSpc>
              <a:spcBef>
                <a:spcPts val="1200"/>
              </a:spcBef>
              <a:spcAft>
                <a:spcPts val="0"/>
              </a:spcAft>
              <a:buClr>
                <a:schemeClr val="dk1"/>
              </a:buClr>
              <a:buSzPts val="1100"/>
              <a:buFont typeface="Arial"/>
              <a:buNone/>
            </a:pPr>
            <a:r>
              <a:rPr lang="en" sz="900">
                <a:solidFill>
                  <a:schemeClr val="lt1"/>
                </a:solidFill>
                <a:latin typeface="Cousine"/>
                <a:ea typeface="Cousine"/>
                <a:cs typeface="Cousine"/>
                <a:sym typeface="Cousine"/>
              </a:rPr>
              <a:t>Redlin, P. (2022, August 24). Students are worried about paying for college. Edvisors. Retrieved November 26, 2022, from https://www.edvisors.com/blog/students-are-worried-about-paying-for-college/</a:t>
            </a:r>
            <a:endParaRPr sz="900">
              <a:solidFill>
                <a:schemeClr val="lt1"/>
              </a:solidFill>
              <a:latin typeface="Cousine"/>
              <a:ea typeface="Cousine"/>
              <a:cs typeface="Cousine"/>
              <a:sym typeface="Cousine"/>
            </a:endParaRPr>
          </a:p>
          <a:p>
            <a:pPr marL="355600" lvl="0" indent="-355600" algn="l" rtl="0">
              <a:lnSpc>
                <a:spcPct val="100000"/>
              </a:lnSpc>
              <a:spcBef>
                <a:spcPts val="1200"/>
              </a:spcBef>
              <a:spcAft>
                <a:spcPts val="0"/>
              </a:spcAft>
              <a:buClr>
                <a:schemeClr val="dk1"/>
              </a:buClr>
              <a:buSzPts val="1100"/>
              <a:buFont typeface="Arial"/>
              <a:buNone/>
            </a:pPr>
            <a:r>
              <a:rPr lang="en" sz="900">
                <a:solidFill>
                  <a:schemeClr val="lt1"/>
                </a:solidFill>
                <a:latin typeface="Cousine"/>
                <a:ea typeface="Cousine"/>
                <a:cs typeface="Cousine"/>
                <a:sym typeface="Cousine"/>
              </a:rPr>
              <a:t>Stevanovic, I. (2022, March 17). 40+ crucial crowdfunding stats in 2022. SmallBizGenius. Retrieved November 26, 2022, from</a:t>
            </a:r>
            <a:r>
              <a:rPr lang="en" sz="900">
                <a:solidFill>
                  <a:schemeClr val="lt1"/>
                </a:solidFill>
                <a:uFill>
                  <a:noFill/>
                </a:uFill>
                <a:latin typeface="Cousine"/>
                <a:ea typeface="Cousine"/>
                <a:cs typeface="Cousine"/>
                <a:sym typeface="Cousine"/>
                <a:hlinkClick r:id="rId3">
                  <a:extLst>
                    <a:ext uri="{A12FA001-AC4F-418D-AE19-62706E023703}">
                      <ahyp:hlinkClr xmlns:ahyp="http://schemas.microsoft.com/office/drawing/2018/hyperlinkcolor" val="tx"/>
                    </a:ext>
                  </a:extLst>
                </a:hlinkClick>
              </a:rPr>
              <a:t> https://www.smallbizgenius.net/by-the-numbers/crowdfunding-stats/</a:t>
            </a:r>
            <a:endParaRPr sz="900">
              <a:solidFill>
                <a:schemeClr val="lt1"/>
              </a:solidFill>
              <a:latin typeface="Cousine"/>
              <a:ea typeface="Cousine"/>
              <a:cs typeface="Cousine"/>
              <a:sym typeface="Cousine"/>
            </a:endParaRPr>
          </a:p>
          <a:p>
            <a:pPr marL="355600" lvl="0" indent="-355600" algn="l" rtl="0">
              <a:lnSpc>
                <a:spcPct val="100000"/>
              </a:lnSpc>
              <a:spcBef>
                <a:spcPts val="1200"/>
              </a:spcBef>
              <a:spcAft>
                <a:spcPts val="0"/>
              </a:spcAft>
              <a:buNone/>
            </a:pPr>
            <a:r>
              <a:rPr lang="en" sz="900">
                <a:solidFill>
                  <a:schemeClr val="lt1"/>
                </a:solidFill>
                <a:latin typeface="Cousine"/>
                <a:ea typeface="Cousine"/>
                <a:cs typeface="Cousine"/>
                <a:sym typeface="Cousine"/>
              </a:rPr>
              <a:t>ESG. (n.d.). What is social responsibility to investors? ESG. Retrieved November 25, 2022, from https://www.esgthereport.com/what-is-social-responsibility-to-investors/ </a:t>
            </a:r>
            <a:endParaRPr sz="900">
              <a:solidFill>
                <a:schemeClr val="lt1"/>
              </a:solidFill>
              <a:latin typeface="Cousine"/>
              <a:ea typeface="Cousine"/>
              <a:cs typeface="Cousine"/>
              <a:sym typeface="Cousine"/>
            </a:endParaRPr>
          </a:p>
          <a:p>
            <a:pPr marL="0" lvl="0" indent="0" algn="l" rtl="0">
              <a:spcBef>
                <a:spcPts val="1200"/>
              </a:spcBef>
              <a:spcAft>
                <a:spcPts val="0"/>
              </a:spcAft>
              <a:buNone/>
            </a:pPr>
            <a:r>
              <a:rPr lang="en" sz="900">
                <a:solidFill>
                  <a:schemeClr val="lt1"/>
                </a:solidFill>
                <a:latin typeface="Cousine"/>
                <a:ea typeface="Cousine"/>
                <a:cs typeface="Cousine"/>
                <a:sym typeface="Cousine"/>
              </a:rPr>
              <a:t>Images:</a:t>
            </a:r>
            <a:endParaRPr sz="900">
              <a:solidFill>
                <a:schemeClr val="lt1"/>
              </a:solidFill>
              <a:latin typeface="Cousine"/>
              <a:ea typeface="Cousine"/>
              <a:cs typeface="Cousine"/>
              <a:sym typeface="Cousine"/>
            </a:endParaRPr>
          </a:p>
          <a:p>
            <a:pPr marL="0" lvl="0" indent="0" algn="l" rtl="0">
              <a:spcBef>
                <a:spcPts val="0"/>
              </a:spcBef>
              <a:spcAft>
                <a:spcPts val="0"/>
              </a:spcAft>
              <a:buNone/>
            </a:pPr>
            <a:r>
              <a:rPr lang="en" sz="900">
                <a:solidFill>
                  <a:schemeClr val="lt1"/>
                </a:solidFill>
                <a:latin typeface="Cousine"/>
                <a:ea typeface="Cousine"/>
                <a:cs typeface="Cousine"/>
                <a:sym typeface="Cousine"/>
              </a:rPr>
              <a:t>[1]</a:t>
            </a:r>
            <a:r>
              <a:rPr lang="en" sz="900">
                <a:solidFill>
                  <a:schemeClr val="lt1"/>
                </a:solidFill>
                <a:uFill>
                  <a:noFill/>
                </a:uFill>
                <a:latin typeface="Cousine"/>
                <a:ea typeface="Cousine"/>
                <a:cs typeface="Cousine"/>
                <a:sym typeface="Cousine"/>
                <a:hlinkClick r:id="rId4">
                  <a:extLst>
                    <a:ext uri="{A12FA001-AC4F-418D-AE19-62706E023703}">
                      <ahyp:hlinkClr xmlns:ahyp="http://schemas.microsoft.com/office/drawing/2018/hyperlinkcolor" val="tx"/>
                    </a:ext>
                  </a:extLst>
                </a:hlinkClick>
              </a:rPr>
              <a:t>9 Tips for Starting a Successful Crowdfunding Campaign (ideaplotting.com)</a:t>
            </a:r>
            <a:r>
              <a:rPr lang="en" sz="900">
                <a:solidFill>
                  <a:schemeClr val="lt1"/>
                </a:solidFill>
                <a:latin typeface="Cousine"/>
                <a:ea typeface="Cousine"/>
                <a:cs typeface="Cousine"/>
                <a:sym typeface="Cousine"/>
              </a:rPr>
              <a:t>   </a:t>
            </a:r>
            <a:endParaRPr sz="900">
              <a:solidFill>
                <a:schemeClr val="lt1"/>
              </a:solidFill>
              <a:latin typeface="Cousine"/>
              <a:ea typeface="Cousine"/>
              <a:cs typeface="Cousine"/>
              <a:sym typeface="Cousine"/>
            </a:endParaRPr>
          </a:p>
          <a:p>
            <a:pPr marL="0" lvl="0" indent="0" algn="l" rtl="0">
              <a:spcBef>
                <a:spcPts val="0"/>
              </a:spcBef>
              <a:spcAft>
                <a:spcPts val="0"/>
              </a:spcAft>
              <a:buNone/>
            </a:pPr>
            <a:r>
              <a:rPr lang="en" sz="900">
                <a:solidFill>
                  <a:schemeClr val="lt1"/>
                </a:solidFill>
                <a:latin typeface="Cousine"/>
                <a:ea typeface="Cousine"/>
                <a:cs typeface="Cousine"/>
                <a:sym typeface="Cousine"/>
              </a:rPr>
              <a:t>[2]</a:t>
            </a:r>
            <a:r>
              <a:rPr lang="en" sz="900">
                <a:solidFill>
                  <a:schemeClr val="lt1"/>
                </a:solidFill>
                <a:uFill>
                  <a:noFill/>
                </a:uFill>
                <a:latin typeface="Cousine"/>
                <a:ea typeface="Cousine"/>
                <a:cs typeface="Cousine"/>
                <a:sym typeface="Cousine"/>
                <a:hlinkClick r:id="rId5">
                  <a:extLst>
                    <a:ext uri="{A12FA001-AC4F-418D-AE19-62706E023703}">
                      <ahyp:hlinkClr xmlns:ahyp="http://schemas.microsoft.com/office/drawing/2018/hyperlinkcolor" val="tx"/>
                    </a:ext>
                  </a:extLst>
                </a:hlinkClick>
              </a:rPr>
              <a:t>More Than 3 in 4 Americans Believe College Is Difficult to Afford - Morning Consult</a:t>
            </a:r>
            <a:r>
              <a:rPr lang="en" sz="900">
                <a:solidFill>
                  <a:schemeClr val="lt1"/>
                </a:solidFill>
                <a:latin typeface="Cousine"/>
                <a:ea typeface="Cousine"/>
                <a:cs typeface="Cousine"/>
                <a:sym typeface="Cousine"/>
              </a:rPr>
              <a:t> </a:t>
            </a:r>
            <a:endParaRPr sz="900">
              <a:solidFill>
                <a:schemeClr val="lt1"/>
              </a:solidFill>
              <a:latin typeface="Cousine"/>
              <a:ea typeface="Cousine"/>
              <a:cs typeface="Cousine"/>
              <a:sym typeface="Cousine"/>
            </a:endParaRPr>
          </a:p>
          <a:p>
            <a:pPr marL="0" lvl="0" indent="0" algn="l" rtl="0">
              <a:spcBef>
                <a:spcPts val="0"/>
              </a:spcBef>
              <a:spcAft>
                <a:spcPts val="0"/>
              </a:spcAft>
              <a:buNone/>
            </a:pPr>
            <a:r>
              <a:rPr lang="en" sz="900">
                <a:solidFill>
                  <a:schemeClr val="lt1"/>
                </a:solidFill>
                <a:latin typeface="Cousine"/>
                <a:ea typeface="Cousine"/>
                <a:cs typeface="Cousine"/>
                <a:sym typeface="Cousine"/>
              </a:rPr>
              <a:t>[3]</a:t>
            </a:r>
            <a:r>
              <a:rPr lang="en" sz="900">
                <a:solidFill>
                  <a:schemeClr val="lt1"/>
                </a:solidFill>
                <a:uFill>
                  <a:noFill/>
                </a:uFill>
                <a:latin typeface="Cousine"/>
                <a:ea typeface="Cousine"/>
                <a:cs typeface="Cousine"/>
                <a:sym typeface="Cousine"/>
                <a:hlinkClick r:id="rId6">
                  <a:extLst>
                    <a:ext uri="{A12FA001-AC4F-418D-AE19-62706E023703}">
                      <ahyp:hlinkClr xmlns:ahyp="http://schemas.microsoft.com/office/drawing/2018/hyperlinkcolor" val="tx"/>
                    </a:ext>
                  </a:extLst>
                </a:hlinkClick>
              </a:rPr>
              <a:t>The Importance of Higher Education | Why Does It Matter? (gradehacker.com)</a:t>
            </a:r>
            <a:endParaRPr sz="900">
              <a:solidFill>
                <a:schemeClr val="lt1"/>
              </a:solidFill>
              <a:latin typeface="Cousine"/>
              <a:ea typeface="Cousine"/>
              <a:cs typeface="Cousine"/>
              <a:sym typeface="Cousine"/>
            </a:endParaRPr>
          </a:p>
          <a:p>
            <a:pPr marL="0" lvl="0" indent="0" algn="l" rtl="0">
              <a:spcBef>
                <a:spcPts val="0"/>
              </a:spcBef>
              <a:spcAft>
                <a:spcPts val="0"/>
              </a:spcAft>
              <a:buNone/>
            </a:pPr>
            <a:r>
              <a:rPr lang="en" sz="900">
                <a:solidFill>
                  <a:schemeClr val="lt1"/>
                </a:solidFill>
                <a:latin typeface="Cousine"/>
                <a:ea typeface="Cousine"/>
                <a:cs typeface="Cousine"/>
                <a:sym typeface="Cousine"/>
              </a:rPr>
              <a:t>[4]</a:t>
            </a:r>
            <a:r>
              <a:rPr lang="en" sz="900">
                <a:solidFill>
                  <a:schemeClr val="lt1"/>
                </a:solidFill>
                <a:uFill>
                  <a:noFill/>
                </a:uFill>
                <a:latin typeface="Cousine"/>
                <a:ea typeface="Cousine"/>
                <a:cs typeface="Cousine"/>
                <a:sym typeface="Cousine"/>
                <a:hlinkClick r:id="rId7">
                  <a:extLst>
                    <a:ext uri="{A12FA001-AC4F-418D-AE19-62706E023703}">
                      <ahyp:hlinkClr xmlns:ahyp="http://schemas.microsoft.com/office/drawing/2018/hyperlinkcolor" val="tx"/>
                    </a:ext>
                  </a:extLst>
                </a:hlinkClick>
              </a:rPr>
              <a:t>What is Crowdfunding Investment? - MyMoneySouq Financial Blog</a:t>
            </a:r>
            <a:endParaRPr sz="900">
              <a:solidFill>
                <a:schemeClr val="lt1"/>
              </a:solidFill>
              <a:latin typeface="Cousine"/>
              <a:ea typeface="Cousine"/>
              <a:cs typeface="Cousine"/>
              <a:sym typeface="Cousine"/>
            </a:endParaRPr>
          </a:p>
          <a:p>
            <a:pPr marL="0" lvl="0" indent="0" algn="l" rtl="0">
              <a:spcBef>
                <a:spcPts val="0"/>
              </a:spcBef>
              <a:spcAft>
                <a:spcPts val="0"/>
              </a:spcAft>
              <a:buNone/>
            </a:pPr>
            <a:r>
              <a:rPr lang="en" sz="900">
                <a:solidFill>
                  <a:schemeClr val="lt1"/>
                </a:solidFill>
                <a:latin typeface="Cousine"/>
                <a:ea typeface="Cousine"/>
                <a:cs typeface="Cousine"/>
                <a:sym typeface="Cousine"/>
              </a:rPr>
              <a:t>[5]</a:t>
            </a:r>
            <a:r>
              <a:rPr lang="en" sz="900">
                <a:solidFill>
                  <a:schemeClr val="lt1"/>
                </a:solidFill>
                <a:uFill>
                  <a:noFill/>
                </a:uFill>
                <a:latin typeface="Cousine"/>
                <a:ea typeface="Cousine"/>
                <a:cs typeface="Cousine"/>
                <a:sym typeface="Cousine"/>
                <a:hlinkClick r:id="rId8">
                  <a:extLst>
                    <a:ext uri="{A12FA001-AC4F-418D-AE19-62706E023703}">
                      <ahyp:hlinkClr xmlns:ahyp="http://schemas.microsoft.com/office/drawing/2018/hyperlinkcolor" val="tx"/>
                    </a:ext>
                  </a:extLst>
                </a:hlinkClick>
              </a:rPr>
              <a:t>What is fintech and how is it changing financial products | Central Bank of Ireland | Central Bank of Ireland</a:t>
            </a:r>
            <a:endParaRPr sz="900">
              <a:solidFill>
                <a:schemeClr val="lt1"/>
              </a:solidFill>
              <a:latin typeface="Cousine"/>
              <a:ea typeface="Cousine"/>
              <a:cs typeface="Cousine"/>
              <a:sym typeface="Cousine"/>
            </a:endParaRPr>
          </a:p>
          <a:p>
            <a:pPr marL="0" lvl="0" indent="0" algn="l" rtl="0">
              <a:spcBef>
                <a:spcPts val="0"/>
              </a:spcBef>
              <a:spcAft>
                <a:spcPts val="0"/>
              </a:spcAft>
              <a:buNone/>
            </a:pPr>
            <a:r>
              <a:rPr lang="en" sz="900">
                <a:solidFill>
                  <a:schemeClr val="lt1"/>
                </a:solidFill>
                <a:latin typeface="Cousine"/>
                <a:ea typeface="Cousine"/>
                <a:cs typeface="Cousine"/>
                <a:sym typeface="Cousine"/>
              </a:rPr>
              <a:t>[6]</a:t>
            </a:r>
            <a:r>
              <a:rPr lang="en" sz="900">
                <a:solidFill>
                  <a:schemeClr val="lt1"/>
                </a:solidFill>
                <a:uFill>
                  <a:noFill/>
                </a:uFill>
                <a:latin typeface="Cousine"/>
                <a:ea typeface="Cousine"/>
                <a:cs typeface="Cousine"/>
                <a:sym typeface="Cousine"/>
                <a:hlinkClick r:id="rId9">
                  <a:extLst>
                    <a:ext uri="{A12FA001-AC4F-418D-AE19-62706E023703}">
                      <ahyp:hlinkClr xmlns:ahyp="http://schemas.microsoft.com/office/drawing/2018/hyperlinkcolor" val="tx"/>
                    </a:ext>
                  </a:extLst>
                </a:hlinkClick>
              </a:rPr>
              <a:t>Most Successful Fintech Startup Ideas in 2022 (appstudio.ca)</a:t>
            </a:r>
            <a:endParaRPr sz="900">
              <a:solidFill>
                <a:schemeClr val="lt1"/>
              </a:solidFill>
              <a:latin typeface="Cousine"/>
              <a:ea typeface="Cousine"/>
              <a:cs typeface="Cousine"/>
              <a:sym typeface="Cousine"/>
            </a:endParaRPr>
          </a:p>
          <a:p>
            <a:pPr marL="0" lvl="0" indent="0" algn="l" rtl="0">
              <a:spcBef>
                <a:spcPts val="0"/>
              </a:spcBef>
              <a:spcAft>
                <a:spcPts val="0"/>
              </a:spcAft>
              <a:buNone/>
            </a:pPr>
            <a:endParaRPr>
              <a:latin typeface="Cousine"/>
              <a:ea typeface="Cousine"/>
              <a:cs typeface="Cousine"/>
              <a:sym typeface="Cousine"/>
            </a:endParaRPr>
          </a:p>
          <a:p>
            <a:pPr marL="0" lvl="0" indent="0" algn="l" rtl="0">
              <a:spcBef>
                <a:spcPts val="0"/>
              </a:spcBef>
              <a:spcAft>
                <a:spcPts val="0"/>
              </a:spcAft>
              <a:buNone/>
            </a:pPr>
            <a:endParaRPr>
              <a:latin typeface="Cousine"/>
              <a:ea typeface="Cousine"/>
              <a:cs typeface="Cousine"/>
              <a:sym typeface="Cousin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293555" y="2606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Social Finance?</a:t>
            </a:r>
            <a:endParaRPr/>
          </a:p>
        </p:txBody>
      </p:sp>
      <p:sp>
        <p:nvSpPr>
          <p:cNvPr id="79" name="Google Shape;79;p13"/>
          <p:cNvSpPr txBox="1"/>
          <p:nvPr/>
        </p:nvSpPr>
        <p:spPr>
          <a:xfrm>
            <a:off x="259050" y="3898188"/>
            <a:ext cx="8625900" cy="868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600"/>
              </a:spcBef>
              <a:spcAft>
                <a:spcPts val="0"/>
              </a:spcAft>
              <a:buNone/>
            </a:pPr>
            <a:r>
              <a:rPr lang="en" sz="1800">
                <a:solidFill>
                  <a:schemeClr val="lt1"/>
                </a:solidFill>
                <a:latin typeface="Cousine"/>
                <a:ea typeface="Cousine"/>
                <a:cs typeface="Cousine"/>
                <a:sym typeface="Cousine"/>
              </a:rPr>
              <a:t>“Social finance is a term used to describe a range of financial products and services that have a social or environmental purpose”</a:t>
            </a:r>
            <a:r>
              <a:rPr lang="en" sz="800">
                <a:solidFill>
                  <a:schemeClr val="dk1"/>
                </a:solidFill>
                <a:latin typeface="Cousine"/>
                <a:ea typeface="Cousine"/>
                <a:cs typeface="Cousine"/>
                <a:sym typeface="Cousine"/>
              </a:rPr>
              <a:t>[2]</a:t>
            </a:r>
            <a:endParaRPr sz="900">
              <a:solidFill>
                <a:srgbClr val="FFFFFF"/>
              </a:solidFill>
              <a:latin typeface="Cousine"/>
              <a:ea typeface="Cousine"/>
              <a:cs typeface="Cousine"/>
              <a:sym typeface="Cousine"/>
            </a:endParaRPr>
          </a:p>
        </p:txBody>
      </p:sp>
      <p:sp>
        <p:nvSpPr>
          <p:cNvPr id="80" name="Google Shape;80;p13"/>
          <p:cNvSpPr txBox="1"/>
          <p:nvPr/>
        </p:nvSpPr>
        <p:spPr>
          <a:xfrm>
            <a:off x="259050" y="738475"/>
            <a:ext cx="5710800" cy="2938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457200" marR="0" lvl="0" indent="-317500" algn="l" rtl="0">
              <a:lnSpc>
                <a:spcPct val="150000"/>
              </a:lnSpc>
              <a:spcBef>
                <a:spcPts val="0"/>
              </a:spcBef>
              <a:spcAft>
                <a:spcPts val="0"/>
              </a:spcAft>
              <a:buClr>
                <a:schemeClr val="lt1"/>
              </a:buClr>
              <a:buSzPts val="1400"/>
              <a:buFont typeface="Cousine"/>
              <a:buChar char="●"/>
            </a:pPr>
            <a:r>
              <a:rPr lang="en">
                <a:solidFill>
                  <a:schemeClr val="lt1"/>
                </a:solidFill>
                <a:latin typeface="Cousine"/>
                <a:ea typeface="Cousine"/>
                <a:cs typeface="Cousine"/>
                <a:sym typeface="Cousine"/>
              </a:rPr>
              <a:t>Investors are looking for ways to make a profit  but also make an impact on society.</a:t>
            </a:r>
            <a:endParaRPr>
              <a:solidFill>
                <a:schemeClr val="lt1"/>
              </a:solidFill>
              <a:latin typeface="Cousine"/>
              <a:ea typeface="Cousine"/>
              <a:cs typeface="Cousine"/>
              <a:sym typeface="Cousine"/>
            </a:endParaRPr>
          </a:p>
          <a:p>
            <a:pPr marL="457200" marR="0" lvl="0" indent="-317500" algn="l" rtl="0">
              <a:lnSpc>
                <a:spcPct val="150000"/>
              </a:lnSpc>
              <a:spcBef>
                <a:spcPts val="0"/>
              </a:spcBef>
              <a:spcAft>
                <a:spcPts val="0"/>
              </a:spcAft>
              <a:buClr>
                <a:schemeClr val="lt1"/>
              </a:buClr>
              <a:buSzPts val="1400"/>
              <a:buFont typeface="Cousine"/>
              <a:buChar char="●"/>
            </a:pPr>
            <a:r>
              <a:rPr lang="en">
                <a:solidFill>
                  <a:schemeClr val="lt1"/>
                </a:solidFill>
                <a:latin typeface="Cousine"/>
                <a:ea typeface="Cousine"/>
                <a:cs typeface="Cousine"/>
                <a:sym typeface="Cousine"/>
              </a:rPr>
              <a:t>They believe in social responsibility which is an obligation to take care of the needs and interest of society while maximizing shareholder value.</a:t>
            </a:r>
            <a:endParaRPr>
              <a:solidFill>
                <a:schemeClr val="lt1"/>
              </a:solidFill>
              <a:latin typeface="Cousine"/>
              <a:ea typeface="Cousine"/>
              <a:cs typeface="Cousine"/>
              <a:sym typeface="Cousine"/>
            </a:endParaRPr>
          </a:p>
          <a:p>
            <a:pPr marL="457200" marR="0" lvl="0" indent="-317500" algn="l" rtl="0">
              <a:lnSpc>
                <a:spcPct val="150000"/>
              </a:lnSpc>
              <a:spcBef>
                <a:spcPts val="0"/>
              </a:spcBef>
              <a:spcAft>
                <a:spcPts val="0"/>
              </a:spcAft>
              <a:buClr>
                <a:schemeClr val="lt1"/>
              </a:buClr>
              <a:buSzPts val="1400"/>
              <a:buFont typeface="Cousine"/>
              <a:buChar char="●"/>
            </a:pPr>
            <a:r>
              <a:rPr lang="en">
                <a:solidFill>
                  <a:schemeClr val="lt1"/>
                </a:solidFill>
                <a:latin typeface="Cousine"/>
                <a:ea typeface="Cousine"/>
                <a:cs typeface="Cousine"/>
                <a:sym typeface="Cousine"/>
              </a:rPr>
              <a:t>A way to support this is through Social Finance</a:t>
            </a:r>
            <a:endParaRPr>
              <a:solidFill>
                <a:schemeClr val="lt1"/>
              </a:solidFill>
              <a:latin typeface="Cousine"/>
              <a:ea typeface="Cousine"/>
              <a:cs typeface="Cousine"/>
              <a:sym typeface="Cousine"/>
            </a:endParaRPr>
          </a:p>
        </p:txBody>
      </p:sp>
      <p:sp>
        <p:nvSpPr>
          <p:cNvPr id="81" name="Google Shape;81;p1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82" name="Google Shape;82;p13"/>
          <p:cNvPicPr preferRelativeResize="0"/>
          <p:nvPr/>
        </p:nvPicPr>
        <p:blipFill>
          <a:blip r:embed="rId3">
            <a:alphaModFix/>
          </a:blip>
          <a:stretch>
            <a:fillRect/>
          </a:stretch>
        </p:blipFill>
        <p:spPr>
          <a:xfrm>
            <a:off x="6234850" y="829175"/>
            <a:ext cx="2650100" cy="24166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4"/>
          <p:cNvSpPr txBox="1">
            <a:spLocks noGrp="1"/>
          </p:cNvSpPr>
          <p:nvPr>
            <p:ph type="sldNum" idx="12"/>
          </p:nvPr>
        </p:nvSpPr>
        <p:spPr>
          <a:xfrm>
            <a:off x="86755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88" name="Google Shape;88;p14"/>
          <p:cNvSpPr txBox="1"/>
          <p:nvPr/>
        </p:nvSpPr>
        <p:spPr>
          <a:xfrm>
            <a:off x="274325" y="170700"/>
            <a:ext cx="7968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lt1"/>
                </a:solidFill>
                <a:latin typeface="Cousine"/>
                <a:ea typeface="Cousine"/>
                <a:cs typeface="Cousine"/>
                <a:sym typeface="Cousine"/>
              </a:rPr>
              <a:t>The FinTech Industry and its Products</a:t>
            </a:r>
            <a:endParaRPr sz="2000">
              <a:solidFill>
                <a:schemeClr val="lt1"/>
              </a:solidFill>
              <a:latin typeface="Cousine"/>
              <a:ea typeface="Cousine"/>
              <a:cs typeface="Cousine"/>
              <a:sym typeface="Cousine"/>
            </a:endParaRPr>
          </a:p>
        </p:txBody>
      </p:sp>
      <p:sp>
        <p:nvSpPr>
          <p:cNvPr id="89" name="Google Shape;89;p14"/>
          <p:cNvSpPr txBox="1"/>
          <p:nvPr/>
        </p:nvSpPr>
        <p:spPr>
          <a:xfrm>
            <a:off x="632450" y="905250"/>
            <a:ext cx="536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ousine"/>
              <a:ea typeface="Cousine"/>
              <a:cs typeface="Cousine"/>
              <a:sym typeface="Cousine"/>
            </a:endParaRPr>
          </a:p>
        </p:txBody>
      </p:sp>
      <p:pic>
        <p:nvPicPr>
          <p:cNvPr id="90" name="Google Shape;90;p14"/>
          <p:cNvPicPr preferRelativeResize="0"/>
          <p:nvPr/>
        </p:nvPicPr>
        <p:blipFill>
          <a:blip r:embed="rId3">
            <a:alphaModFix/>
          </a:blip>
          <a:stretch>
            <a:fillRect/>
          </a:stretch>
        </p:blipFill>
        <p:spPr>
          <a:xfrm>
            <a:off x="5664525" y="739500"/>
            <a:ext cx="3252375" cy="1797950"/>
          </a:xfrm>
          <a:prstGeom prst="rect">
            <a:avLst/>
          </a:prstGeom>
          <a:noFill/>
          <a:ln>
            <a:noFill/>
          </a:ln>
          <a:effectLst>
            <a:outerShdw blurRad="57150" dist="19050" dir="5400000" algn="bl" rotWithShape="0">
              <a:srgbClr val="000000">
                <a:alpha val="50000"/>
              </a:srgbClr>
            </a:outerShdw>
          </a:effectLst>
        </p:spPr>
      </p:pic>
      <p:sp>
        <p:nvSpPr>
          <p:cNvPr id="91" name="Google Shape;91;p14"/>
          <p:cNvSpPr txBox="1"/>
          <p:nvPr/>
        </p:nvSpPr>
        <p:spPr>
          <a:xfrm>
            <a:off x="178175" y="652275"/>
            <a:ext cx="5363100" cy="428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spAutoFit/>
          </a:bodyPr>
          <a:lstStyle/>
          <a:p>
            <a:pPr marL="457200" marR="0" lvl="0" indent="-311150" algn="l" rtl="0">
              <a:lnSpc>
                <a:spcPct val="150000"/>
              </a:lnSpc>
              <a:spcBef>
                <a:spcPts val="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The Financial Technology (FinTech) Industry has seen enormous growth and has captured more impact-related investment funds than any other industry.</a:t>
            </a:r>
            <a:endParaRPr sz="1300">
              <a:solidFill>
                <a:schemeClr val="lt1"/>
              </a:solidFill>
              <a:latin typeface="Cousine"/>
              <a:ea typeface="Cousine"/>
              <a:cs typeface="Cousine"/>
              <a:sym typeface="Cousine"/>
            </a:endParaRPr>
          </a:p>
          <a:p>
            <a:pPr marL="457200" marR="0" lvl="0" indent="-311150" algn="l" rtl="0">
              <a:lnSpc>
                <a:spcPct val="150000"/>
              </a:lnSpc>
              <a:spcBef>
                <a:spcPts val="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It has attracted the attention of many stockholders who want to invest in new business ideas.</a:t>
            </a:r>
            <a:endParaRPr sz="1300">
              <a:solidFill>
                <a:schemeClr val="lt1"/>
              </a:solidFill>
              <a:latin typeface="Cousine"/>
              <a:ea typeface="Cousine"/>
              <a:cs typeface="Cousine"/>
              <a:sym typeface="Cousine"/>
            </a:endParaRPr>
          </a:p>
          <a:p>
            <a:pPr marL="457200" marR="0" lvl="0" indent="-311150" algn="l" rtl="0">
              <a:lnSpc>
                <a:spcPct val="150000"/>
              </a:lnSpc>
              <a:spcBef>
                <a:spcPts val="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The value of the FinTech companies in the United States generated 79 billion US dollars of value </a:t>
            </a:r>
            <a:endParaRPr sz="1300">
              <a:solidFill>
                <a:schemeClr val="lt1"/>
              </a:solidFill>
              <a:latin typeface="Cousine"/>
              <a:ea typeface="Cousine"/>
              <a:cs typeface="Cousine"/>
              <a:sym typeface="Cousine"/>
            </a:endParaRPr>
          </a:p>
          <a:p>
            <a:pPr marL="457200" marR="0" lvl="0" indent="-311150" algn="l" rtl="0">
              <a:lnSpc>
                <a:spcPct val="150000"/>
              </a:lnSpc>
              <a:spcBef>
                <a:spcPts val="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Some popular FinTech </a:t>
            </a:r>
            <a:r>
              <a:rPr lang="en" sz="1300" b="1">
                <a:solidFill>
                  <a:schemeClr val="lt1"/>
                </a:solidFill>
                <a:latin typeface="Cousine"/>
                <a:ea typeface="Cousine"/>
                <a:cs typeface="Cousine"/>
                <a:sym typeface="Cousine"/>
              </a:rPr>
              <a:t>products</a:t>
            </a:r>
            <a:r>
              <a:rPr lang="en" sz="1300">
                <a:solidFill>
                  <a:schemeClr val="lt1"/>
                </a:solidFill>
                <a:latin typeface="Cousine"/>
                <a:ea typeface="Cousine"/>
                <a:cs typeface="Cousine"/>
                <a:sym typeface="Cousine"/>
              </a:rPr>
              <a:t> (apps) are: digital banking, Investment, P2P Payment, Insurance, Money savings, Crypto exchange platform, RegTech Apps, and crowdfunding.</a:t>
            </a:r>
            <a:endParaRPr sz="1100">
              <a:solidFill>
                <a:schemeClr val="dk1"/>
              </a:solidFill>
              <a:latin typeface="Cousine"/>
              <a:ea typeface="Cousine"/>
              <a:cs typeface="Cousine"/>
              <a:sym typeface="Cousine"/>
            </a:endParaRPr>
          </a:p>
        </p:txBody>
      </p:sp>
      <p:pic>
        <p:nvPicPr>
          <p:cNvPr id="92" name="Google Shape;92;p14"/>
          <p:cNvPicPr preferRelativeResize="0"/>
          <p:nvPr/>
        </p:nvPicPr>
        <p:blipFill>
          <a:blip r:embed="rId4">
            <a:alphaModFix/>
          </a:blip>
          <a:stretch>
            <a:fillRect/>
          </a:stretch>
        </p:blipFill>
        <p:spPr>
          <a:xfrm>
            <a:off x="6836500" y="3927975"/>
            <a:ext cx="759260" cy="876300"/>
          </a:xfrm>
          <a:prstGeom prst="rect">
            <a:avLst/>
          </a:prstGeom>
          <a:noFill/>
          <a:ln>
            <a:noFill/>
          </a:ln>
          <a:effectLst>
            <a:outerShdw blurRad="57150" dist="19050" dir="5400000" algn="bl" rotWithShape="0">
              <a:srgbClr val="000000">
                <a:alpha val="50000"/>
              </a:srgbClr>
            </a:outerShdw>
          </a:effectLst>
        </p:spPr>
      </p:pic>
      <p:pic>
        <p:nvPicPr>
          <p:cNvPr id="93" name="Google Shape;93;p14"/>
          <p:cNvPicPr preferRelativeResize="0"/>
          <p:nvPr/>
        </p:nvPicPr>
        <p:blipFill>
          <a:blip r:embed="rId5">
            <a:alphaModFix/>
          </a:blip>
          <a:stretch>
            <a:fillRect/>
          </a:stretch>
        </p:blipFill>
        <p:spPr>
          <a:xfrm>
            <a:off x="7595125" y="2760650"/>
            <a:ext cx="1230025" cy="876300"/>
          </a:xfrm>
          <a:prstGeom prst="rect">
            <a:avLst/>
          </a:prstGeom>
          <a:noFill/>
          <a:ln>
            <a:noFill/>
          </a:ln>
          <a:effectLst>
            <a:outerShdw blurRad="57150" dist="19050" dir="5400000" algn="bl" rotWithShape="0">
              <a:srgbClr val="000000">
                <a:alpha val="50000"/>
              </a:srgbClr>
            </a:outerShdw>
          </a:effectLst>
        </p:spPr>
      </p:pic>
      <p:pic>
        <p:nvPicPr>
          <p:cNvPr id="94" name="Google Shape;94;p14"/>
          <p:cNvPicPr preferRelativeResize="0"/>
          <p:nvPr/>
        </p:nvPicPr>
        <p:blipFill>
          <a:blip r:embed="rId6">
            <a:alphaModFix/>
          </a:blip>
          <a:stretch>
            <a:fillRect/>
          </a:stretch>
        </p:blipFill>
        <p:spPr>
          <a:xfrm>
            <a:off x="7711625" y="3860150"/>
            <a:ext cx="1113528" cy="726225"/>
          </a:xfrm>
          <a:prstGeom prst="rect">
            <a:avLst/>
          </a:prstGeom>
          <a:noFill/>
          <a:ln>
            <a:noFill/>
          </a:ln>
          <a:effectLst>
            <a:outerShdw blurRad="57150" dist="19050" dir="5400000" algn="bl" rotWithShape="0">
              <a:srgbClr val="000000">
                <a:alpha val="50000"/>
              </a:srgbClr>
            </a:outerShdw>
          </a:effectLst>
        </p:spPr>
      </p:pic>
      <p:pic>
        <p:nvPicPr>
          <p:cNvPr id="95" name="Google Shape;95;p14"/>
          <p:cNvPicPr preferRelativeResize="0"/>
          <p:nvPr/>
        </p:nvPicPr>
        <p:blipFill>
          <a:blip r:embed="rId7">
            <a:alphaModFix/>
          </a:blip>
          <a:stretch>
            <a:fillRect/>
          </a:stretch>
        </p:blipFill>
        <p:spPr>
          <a:xfrm>
            <a:off x="5664525" y="3860149"/>
            <a:ext cx="1056099" cy="876300"/>
          </a:xfrm>
          <a:prstGeom prst="rect">
            <a:avLst/>
          </a:prstGeom>
          <a:noFill/>
          <a:ln>
            <a:noFill/>
          </a:ln>
          <a:effectLst>
            <a:outerShdw blurRad="57150" dist="19050" dir="5400000" algn="bl" rotWithShape="0">
              <a:srgbClr val="000000">
                <a:alpha val="50000"/>
              </a:srgbClr>
            </a:outerShdw>
          </a:effectLst>
        </p:spPr>
      </p:pic>
      <p:pic>
        <p:nvPicPr>
          <p:cNvPr id="96" name="Google Shape;96;p14"/>
          <p:cNvPicPr preferRelativeResize="0"/>
          <p:nvPr/>
        </p:nvPicPr>
        <p:blipFill>
          <a:blip r:embed="rId8">
            <a:alphaModFix/>
          </a:blip>
          <a:stretch>
            <a:fillRect/>
          </a:stretch>
        </p:blipFill>
        <p:spPr>
          <a:xfrm>
            <a:off x="5693675" y="2677400"/>
            <a:ext cx="1591049" cy="1042800"/>
          </a:xfrm>
          <a:prstGeom prst="rect">
            <a:avLst/>
          </a:prstGeom>
          <a:noFill/>
          <a:ln>
            <a:noFill/>
          </a:ln>
          <a:effectLst>
            <a:outerShdw blurRad="57150" dist="19050" dir="5400000" algn="bl" rotWithShape="0">
              <a:srgbClr val="000000">
                <a:alpha val="50000"/>
              </a:srgbClr>
            </a:outerShdw>
          </a:effectLst>
        </p:spPr>
      </p:pic>
      <p:sp>
        <p:nvSpPr>
          <p:cNvPr id="97" name="Google Shape;97;p14"/>
          <p:cNvSpPr txBox="1"/>
          <p:nvPr/>
        </p:nvSpPr>
        <p:spPr>
          <a:xfrm>
            <a:off x="8601450" y="2229650"/>
            <a:ext cx="946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Cousine"/>
                <a:ea typeface="Cousine"/>
                <a:cs typeface="Cousine"/>
                <a:sym typeface="Cousine"/>
              </a:rPr>
              <a:t>[5]</a:t>
            </a:r>
            <a:endParaRPr sz="800">
              <a:solidFill>
                <a:schemeClr val="lt1"/>
              </a:solidFill>
              <a:latin typeface="Cousine"/>
              <a:ea typeface="Cousine"/>
              <a:cs typeface="Cousine"/>
              <a:sym typeface="Cousine"/>
            </a:endParaRPr>
          </a:p>
        </p:txBody>
      </p:sp>
      <p:sp>
        <p:nvSpPr>
          <p:cNvPr id="98" name="Google Shape;98;p14"/>
          <p:cNvSpPr txBox="1"/>
          <p:nvPr/>
        </p:nvSpPr>
        <p:spPr>
          <a:xfrm>
            <a:off x="8601450" y="4496475"/>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Cousine"/>
                <a:ea typeface="Cousine"/>
                <a:cs typeface="Cousine"/>
                <a:sym typeface="Cousine"/>
              </a:rPr>
              <a:t>[5]</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104" name="Google Shape;104;p15"/>
          <p:cNvSpPr txBox="1"/>
          <p:nvPr/>
        </p:nvSpPr>
        <p:spPr>
          <a:xfrm>
            <a:off x="205250" y="957925"/>
            <a:ext cx="2958000" cy="2786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spAutoFit/>
          </a:bodyPr>
          <a:lstStyle/>
          <a:p>
            <a:pPr marL="0" lvl="0" indent="0" algn="ctr" rtl="0">
              <a:lnSpc>
                <a:spcPct val="200000"/>
              </a:lnSpc>
              <a:spcBef>
                <a:spcPts val="0"/>
              </a:spcBef>
              <a:spcAft>
                <a:spcPts val="0"/>
              </a:spcAft>
              <a:buNone/>
            </a:pPr>
            <a:r>
              <a:rPr lang="en" sz="1300">
                <a:solidFill>
                  <a:schemeClr val="lt1"/>
                </a:solidFill>
                <a:latin typeface="Cousine"/>
                <a:ea typeface="Cousine"/>
                <a:cs typeface="Cousine"/>
                <a:sym typeface="Cousine"/>
              </a:rPr>
              <a:t>A promising investment trend to focus on is crowdfunding. Through crowdfunding, people can raise money with the help of friends, family, individual investors, or customers.</a:t>
            </a:r>
            <a:endParaRPr sz="1500">
              <a:latin typeface="Cousine"/>
              <a:ea typeface="Cousine"/>
              <a:cs typeface="Cousine"/>
              <a:sym typeface="Cousine"/>
            </a:endParaRPr>
          </a:p>
        </p:txBody>
      </p:sp>
      <p:pic>
        <p:nvPicPr>
          <p:cNvPr id="105" name="Google Shape;105;p15"/>
          <p:cNvPicPr preferRelativeResize="0"/>
          <p:nvPr/>
        </p:nvPicPr>
        <p:blipFill>
          <a:blip r:embed="rId3">
            <a:alphaModFix/>
          </a:blip>
          <a:stretch>
            <a:fillRect/>
          </a:stretch>
        </p:blipFill>
        <p:spPr>
          <a:xfrm>
            <a:off x="3328700" y="509025"/>
            <a:ext cx="5655549" cy="3770376"/>
          </a:xfrm>
          <a:prstGeom prst="rect">
            <a:avLst/>
          </a:prstGeom>
          <a:noFill/>
          <a:ln>
            <a:noFill/>
          </a:ln>
          <a:effectLst>
            <a:outerShdw blurRad="57150" dist="19050" dir="5400000" algn="bl" rotWithShape="0">
              <a:srgbClr val="000000">
                <a:alpha val="50000"/>
              </a:srgbClr>
            </a:outerShdw>
          </a:effectLst>
        </p:spPr>
      </p:pic>
      <p:sp>
        <p:nvSpPr>
          <p:cNvPr id="106" name="Google Shape;106;p15"/>
          <p:cNvSpPr txBox="1"/>
          <p:nvPr/>
        </p:nvSpPr>
        <p:spPr>
          <a:xfrm>
            <a:off x="274325" y="4279400"/>
            <a:ext cx="8490300" cy="1200600"/>
          </a:xfrm>
          <a:prstGeom prst="rect">
            <a:avLst/>
          </a:prstGeom>
          <a:noFill/>
          <a:ln>
            <a:noFill/>
          </a:ln>
        </p:spPr>
        <p:txBody>
          <a:bodyPr spcFirstLastPara="1" wrap="square" lIns="91425" tIns="91425" rIns="91425" bIns="91425" anchor="t" anchorCtr="0">
            <a:spAutoFit/>
          </a:bodyPr>
          <a:lstStyle/>
          <a:p>
            <a:pPr marL="0" lvl="0" indent="0" algn="ctr" rtl="0">
              <a:lnSpc>
                <a:spcPct val="200000"/>
              </a:lnSpc>
              <a:spcBef>
                <a:spcPts val="0"/>
              </a:spcBef>
              <a:spcAft>
                <a:spcPts val="0"/>
              </a:spcAft>
              <a:buClr>
                <a:schemeClr val="dk1"/>
              </a:buClr>
              <a:buSzPts val="1100"/>
              <a:buFont typeface="Arial"/>
              <a:buNone/>
            </a:pPr>
            <a:r>
              <a:rPr lang="en" sz="1300">
                <a:solidFill>
                  <a:schemeClr val="lt1"/>
                </a:solidFill>
                <a:latin typeface="Cousine"/>
                <a:ea typeface="Cousine"/>
                <a:cs typeface="Cousine"/>
                <a:sym typeface="Cousine"/>
              </a:rPr>
              <a:t> The market of crowdfunding is expected to reach $300 billion by 2025, and some projects are expected to generate 17.2 billion per year. </a:t>
            </a:r>
            <a:r>
              <a:rPr lang="en" sz="1100">
                <a:solidFill>
                  <a:schemeClr val="lt1"/>
                </a:solidFill>
                <a:latin typeface="Cousine"/>
                <a:ea typeface="Cousine"/>
                <a:cs typeface="Cousine"/>
                <a:sym typeface="Cousine"/>
              </a:rPr>
              <a:t>[5]</a:t>
            </a:r>
            <a:endParaRPr>
              <a:solidFill>
                <a:schemeClr val="lt1"/>
              </a:solidFill>
              <a:latin typeface="Cousine"/>
              <a:ea typeface="Cousine"/>
              <a:cs typeface="Cousine"/>
              <a:sym typeface="Cousine"/>
            </a:endParaRPr>
          </a:p>
          <a:p>
            <a:pPr marL="0" lvl="0" indent="0" algn="l" rtl="0">
              <a:spcBef>
                <a:spcPts val="0"/>
              </a:spcBef>
              <a:spcAft>
                <a:spcPts val="0"/>
              </a:spcAft>
              <a:buNone/>
            </a:pPr>
            <a:endParaRPr>
              <a:latin typeface="Cousine"/>
              <a:ea typeface="Cousine"/>
              <a:cs typeface="Cousine"/>
              <a:sym typeface="Cousine"/>
            </a:endParaRPr>
          </a:p>
        </p:txBody>
      </p:sp>
      <p:sp>
        <p:nvSpPr>
          <p:cNvPr id="107" name="Google Shape;107;p15"/>
          <p:cNvSpPr txBox="1"/>
          <p:nvPr/>
        </p:nvSpPr>
        <p:spPr>
          <a:xfrm>
            <a:off x="8632875" y="4032500"/>
            <a:ext cx="781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Cousine"/>
                <a:ea typeface="Cousine"/>
                <a:cs typeface="Cousine"/>
                <a:sym typeface="Cousine"/>
              </a:rPr>
              <a:t>[4]</a:t>
            </a:r>
            <a:endParaRPr sz="800">
              <a:solidFill>
                <a:schemeClr val="lt1"/>
              </a:solidFill>
              <a:latin typeface="Cousine"/>
              <a:ea typeface="Cousine"/>
              <a:cs typeface="Cousine"/>
              <a:sym typeface="Cousin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113" name="Google Shape;113;p16"/>
          <p:cNvSpPr txBox="1"/>
          <p:nvPr/>
        </p:nvSpPr>
        <p:spPr>
          <a:xfrm>
            <a:off x="164425" y="696600"/>
            <a:ext cx="5171100" cy="4119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spAutoFit/>
          </a:bodyPr>
          <a:lstStyle/>
          <a:p>
            <a:pPr marL="457200" marR="0" lvl="0" indent="-311150" algn="l" rtl="0">
              <a:lnSpc>
                <a:spcPct val="115000"/>
              </a:lnSpc>
              <a:spcBef>
                <a:spcPts val="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Americans believe college costs hold people back from pursuing higher education</a:t>
            </a:r>
            <a:endParaRPr sz="1300">
              <a:solidFill>
                <a:schemeClr val="lt1"/>
              </a:solidFill>
              <a:latin typeface="Cousine"/>
              <a:ea typeface="Cousine"/>
              <a:cs typeface="Cousine"/>
              <a:sym typeface="Cousine"/>
            </a:endParaRPr>
          </a:p>
          <a:p>
            <a:pPr marL="457200" marR="0" lvl="0" indent="-311150" algn="l" rtl="0">
              <a:lnSpc>
                <a:spcPct val="115000"/>
              </a:lnSpc>
              <a:spcBef>
                <a:spcPts val="100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In a survey done by National Opinion Research center (NORC), 75% cannot afford the cost of college</a:t>
            </a:r>
            <a:endParaRPr sz="1300">
              <a:solidFill>
                <a:schemeClr val="lt1"/>
              </a:solidFill>
              <a:latin typeface="Cousine"/>
              <a:ea typeface="Cousine"/>
              <a:cs typeface="Cousine"/>
              <a:sym typeface="Cousine"/>
            </a:endParaRPr>
          </a:p>
          <a:p>
            <a:pPr marL="457200" marR="0" lvl="0" indent="-311150" algn="l" rtl="0">
              <a:lnSpc>
                <a:spcPct val="115000"/>
              </a:lnSpc>
              <a:spcBef>
                <a:spcPts val="100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A big concern for students is student debt. Only 8% of students are confident that they will successfully be able to pay for college</a:t>
            </a:r>
            <a:endParaRPr sz="1300">
              <a:solidFill>
                <a:schemeClr val="lt1"/>
              </a:solidFill>
              <a:latin typeface="Cousine"/>
              <a:ea typeface="Cousine"/>
              <a:cs typeface="Cousine"/>
              <a:sym typeface="Cousine"/>
            </a:endParaRPr>
          </a:p>
          <a:p>
            <a:pPr marL="457200" marR="0" lvl="0" indent="-311150" algn="l" rtl="0">
              <a:lnSpc>
                <a:spcPct val="115000"/>
              </a:lnSpc>
              <a:spcBef>
                <a:spcPts val="100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Grants and scholarships are available to help fund educational costs however it is not enough</a:t>
            </a:r>
            <a:endParaRPr sz="1300">
              <a:solidFill>
                <a:schemeClr val="lt1"/>
              </a:solidFill>
              <a:latin typeface="Cousine"/>
              <a:ea typeface="Cousine"/>
              <a:cs typeface="Cousine"/>
              <a:sym typeface="Cousine"/>
            </a:endParaRPr>
          </a:p>
          <a:p>
            <a:pPr marL="457200" marR="0" lvl="0" indent="-311150" algn="l" rtl="0">
              <a:lnSpc>
                <a:spcPct val="115000"/>
              </a:lnSpc>
              <a:spcBef>
                <a:spcPts val="1000"/>
              </a:spcBef>
              <a:spcAft>
                <a:spcPts val="1000"/>
              </a:spcAft>
              <a:buClr>
                <a:schemeClr val="lt1"/>
              </a:buClr>
              <a:buSzPts val="1300"/>
              <a:buFont typeface="Cousine"/>
              <a:buChar char="●"/>
            </a:pPr>
            <a:r>
              <a:rPr lang="en" sz="1300">
                <a:solidFill>
                  <a:schemeClr val="lt1"/>
                </a:solidFill>
                <a:latin typeface="Cousine"/>
                <a:ea typeface="Cousine"/>
                <a:cs typeface="Cousine"/>
                <a:sym typeface="Cousine"/>
              </a:rPr>
              <a:t>40% of crowdfunding investments are focused on business and entrepreneurship, while only 20% focus on social causes (Stevanovic, 2022).</a:t>
            </a:r>
            <a:r>
              <a:rPr lang="en" sz="1100">
                <a:solidFill>
                  <a:schemeClr val="dk1"/>
                </a:solidFill>
                <a:latin typeface="Cousine"/>
                <a:ea typeface="Cousine"/>
                <a:cs typeface="Cousine"/>
                <a:sym typeface="Cousine"/>
              </a:rPr>
              <a:t> </a:t>
            </a:r>
            <a:endParaRPr sz="1100">
              <a:solidFill>
                <a:schemeClr val="dk1"/>
              </a:solidFill>
            </a:endParaRPr>
          </a:p>
        </p:txBody>
      </p:sp>
      <p:pic>
        <p:nvPicPr>
          <p:cNvPr id="114" name="Google Shape;114;p16"/>
          <p:cNvPicPr preferRelativeResize="0"/>
          <p:nvPr/>
        </p:nvPicPr>
        <p:blipFill>
          <a:blip r:embed="rId3">
            <a:alphaModFix/>
          </a:blip>
          <a:stretch>
            <a:fillRect/>
          </a:stretch>
        </p:blipFill>
        <p:spPr>
          <a:xfrm>
            <a:off x="5453000" y="619650"/>
            <a:ext cx="3400875" cy="2136775"/>
          </a:xfrm>
          <a:prstGeom prst="rect">
            <a:avLst/>
          </a:prstGeom>
          <a:noFill/>
          <a:ln>
            <a:noFill/>
          </a:ln>
          <a:effectLst>
            <a:outerShdw blurRad="57150" dist="19050" dir="5400000" algn="bl" rotWithShape="0">
              <a:srgbClr val="000000">
                <a:alpha val="50000"/>
              </a:srgbClr>
            </a:outerShdw>
          </a:effectLst>
        </p:spPr>
      </p:pic>
      <p:sp>
        <p:nvSpPr>
          <p:cNvPr id="115" name="Google Shape;115;p16"/>
          <p:cNvSpPr txBox="1"/>
          <p:nvPr/>
        </p:nvSpPr>
        <p:spPr>
          <a:xfrm>
            <a:off x="205750" y="219450"/>
            <a:ext cx="862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ousine"/>
              <a:ea typeface="Cousine"/>
              <a:cs typeface="Cousine"/>
              <a:sym typeface="Cousine"/>
            </a:endParaRPr>
          </a:p>
        </p:txBody>
      </p:sp>
      <p:sp>
        <p:nvSpPr>
          <p:cNvPr id="116" name="Google Shape;116;p16"/>
          <p:cNvSpPr txBox="1"/>
          <p:nvPr/>
        </p:nvSpPr>
        <p:spPr>
          <a:xfrm>
            <a:off x="301750" y="142500"/>
            <a:ext cx="7900500" cy="4926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2000">
                <a:solidFill>
                  <a:schemeClr val="lt1"/>
                </a:solidFill>
                <a:latin typeface="Cousine"/>
                <a:ea typeface="Cousine"/>
                <a:cs typeface="Cousine"/>
                <a:sym typeface="Cousine"/>
              </a:rPr>
              <a:t>Education: A Market to Focus On</a:t>
            </a:r>
            <a:endParaRPr>
              <a:latin typeface="Cousine"/>
              <a:ea typeface="Cousine"/>
              <a:cs typeface="Cousine"/>
              <a:sym typeface="Cousine"/>
            </a:endParaRPr>
          </a:p>
        </p:txBody>
      </p:sp>
      <p:pic>
        <p:nvPicPr>
          <p:cNvPr id="117" name="Google Shape;117;p16"/>
          <p:cNvPicPr preferRelativeResize="0"/>
          <p:nvPr/>
        </p:nvPicPr>
        <p:blipFill>
          <a:blip r:embed="rId4">
            <a:alphaModFix/>
          </a:blip>
          <a:stretch>
            <a:fillRect/>
          </a:stretch>
        </p:blipFill>
        <p:spPr>
          <a:xfrm>
            <a:off x="5453000" y="2946025"/>
            <a:ext cx="3345225" cy="2000990"/>
          </a:xfrm>
          <a:prstGeom prst="rect">
            <a:avLst/>
          </a:prstGeom>
          <a:noFill/>
          <a:ln>
            <a:noFill/>
          </a:ln>
          <a:effectLst>
            <a:outerShdw blurRad="57150" dist="19050" dir="5400000" algn="bl" rotWithShape="0">
              <a:srgbClr val="000000">
                <a:alpha val="50000"/>
              </a:srgbClr>
            </a:outerShdw>
          </a:effectLst>
        </p:spPr>
      </p:pic>
      <p:sp>
        <p:nvSpPr>
          <p:cNvPr id="118" name="Google Shape;118;p16"/>
          <p:cNvSpPr txBox="1"/>
          <p:nvPr/>
        </p:nvSpPr>
        <p:spPr>
          <a:xfrm>
            <a:off x="8424750" y="2540900"/>
            <a:ext cx="559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Cousine"/>
                <a:ea typeface="Cousine"/>
                <a:cs typeface="Cousine"/>
                <a:sym typeface="Cousine"/>
              </a:rPr>
              <a:t>[2]</a:t>
            </a:r>
            <a:endParaRPr sz="900">
              <a:latin typeface="Cousine"/>
              <a:ea typeface="Cousine"/>
              <a:cs typeface="Cousine"/>
              <a:sym typeface="Cousine"/>
            </a:endParaRPr>
          </a:p>
        </p:txBody>
      </p:sp>
      <p:sp>
        <p:nvSpPr>
          <p:cNvPr id="119" name="Google Shape;119;p16"/>
          <p:cNvSpPr txBox="1"/>
          <p:nvPr/>
        </p:nvSpPr>
        <p:spPr>
          <a:xfrm>
            <a:off x="8424750" y="4641575"/>
            <a:ext cx="1152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Cousine"/>
                <a:ea typeface="Cousine"/>
                <a:cs typeface="Cousine"/>
                <a:sym typeface="Cousine"/>
              </a:rPr>
              <a:t>[3]</a:t>
            </a:r>
            <a:endParaRPr sz="900">
              <a:latin typeface="Cousine"/>
              <a:ea typeface="Cousine"/>
              <a:cs typeface="Cousine"/>
              <a:sym typeface="Cousin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ctrTitle" idx="4294967295"/>
          </p:nvPr>
        </p:nvSpPr>
        <p:spPr>
          <a:xfrm>
            <a:off x="685800" y="2811715"/>
            <a:ext cx="7772400" cy="78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t>RAINCOAT</a:t>
            </a:r>
            <a:endParaRPr sz="6000" b="1"/>
          </a:p>
        </p:txBody>
      </p:sp>
      <p:sp>
        <p:nvSpPr>
          <p:cNvPr id="125" name="Google Shape;125;p17"/>
          <p:cNvSpPr txBox="1">
            <a:spLocks noGrp="1"/>
          </p:cNvSpPr>
          <p:nvPr>
            <p:ph type="subTitle" idx="4294967295"/>
          </p:nvPr>
        </p:nvSpPr>
        <p:spPr>
          <a:xfrm>
            <a:off x="568350" y="3724700"/>
            <a:ext cx="80073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700"/>
              <a:t>An innovative use of social finance to make academic scholarship more accessible for deserving students in need.</a:t>
            </a:r>
            <a:endParaRPr sz="1700"/>
          </a:p>
        </p:txBody>
      </p:sp>
      <p:sp>
        <p:nvSpPr>
          <p:cNvPr id="126" name="Google Shape;126;p1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127" name="Google Shape;127;p17"/>
          <p:cNvPicPr preferRelativeResize="0"/>
          <p:nvPr/>
        </p:nvPicPr>
        <p:blipFill>
          <a:blip r:embed="rId3">
            <a:alphaModFix/>
          </a:blip>
          <a:stretch>
            <a:fillRect/>
          </a:stretch>
        </p:blipFill>
        <p:spPr>
          <a:xfrm>
            <a:off x="3065200" y="282275"/>
            <a:ext cx="3013600" cy="3013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title"/>
          </p:nvPr>
        </p:nvSpPr>
        <p:spPr>
          <a:xfrm>
            <a:off x="235905" y="247657"/>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Purpose</a:t>
            </a:r>
            <a:endParaRPr/>
          </a:p>
        </p:txBody>
      </p:sp>
      <p:sp>
        <p:nvSpPr>
          <p:cNvPr id="133" name="Google Shape;133;p18"/>
          <p:cNvSpPr txBox="1">
            <a:spLocks noGrp="1"/>
          </p:cNvSpPr>
          <p:nvPr>
            <p:ph type="body" idx="1"/>
          </p:nvPr>
        </p:nvSpPr>
        <p:spPr>
          <a:xfrm>
            <a:off x="343125" y="954900"/>
            <a:ext cx="8290800" cy="3639000"/>
          </a:xfrm>
          <a:prstGeom prst="rect">
            <a:avLst/>
          </a:prstGeom>
        </p:spPr>
        <p:txBody>
          <a:bodyPr spcFirstLastPara="1" wrap="square" lIns="91425" tIns="91425" rIns="91425" bIns="91425" anchor="t" anchorCtr="0">
            <a:noAutofit/>
          </a:bodyPr>
          <a:lstStyle/>
          <a:p>
            <a:pPr marL="0" marR="0" lvl="0" indent="457200" algn="l" rtl="0">
              <a:lnSpc>
                <a:spcPct val="115000"/>
              </a:lnSpc>
              <a:spcBef>
                <a:spcPts val="0"/>
              </a:spcBef>
              <a:spcAft>
                <a:spcPts val="0"/>
              </a:spcAft>
              <a:buNone/>
            </a:pPr>
            <a:r>
              <a:rPr lang="en" sz="2000"/>
              <a:t>There are approximately </a:t>
            </a:r>
            <a:r>
              <a:rPr lang="en" sz="2100" b="1">
                <a:solidFill>
                  <a:srgbClr val="FFD042"/>
                </a:solidFill>
              </a:rPr>
              <a:t>19 million students</a:t>
            </a:r>
            <a:r>
              <a:rPr lang="en" sz="2100" b="1">
                <a:solidFill>
                  <a:srgbClr val="F1C232"/>
                </a:solidFill>
              </a:rPr>
              <a:t> </a:t>
            </a:r>
            <a:r>
              <a:rPr lang="en" sz="2000"/>
              <a:t>in the US pursuing higher education, each with their own unique stories, dreams, and aspirations. </a:t>
            </a:r>
            <a:endParaRPr sz="2000"/>
          </a:p>
          <a:p>
            <a:pPr marL="0" marR="0" lvl="0" indent="457200" algn="l" rtl="0">
              <a:lnSpc>
                <a:spcPct val="115000"/>
              </a:lnSpc>
              <a:spcBef>
                <a:spcPts val="0"/>
              </a:spcBef>
              <a:spcAft>
                <a:spcPts val="0"/>
              </a:spcAft>
              <a:buNone/>
            </a:pPr>
            <a:r>
              <a:rPr lang="en" sz="2000"/>
              <a:t>Every student’s journey is different and </a:t>
            </a:r>
            <a:r>
              <a:rPr lang="en" sz="2100" b="1">
                <a:solidFill>
                  <a:srgbClr val="FFD042"/>
                </a:solidFill>
              </a:rPr>
              <a:t>the financial gap </a:t>
            </a:r>
            <a:r>
              <a:rPr lang="en" sz="2000"/>
              <a:t>for college tuition and fees remains apparent. Along with encouraging every student in their growth process, support through </a:t>
            </a:r>
            <a:r>
              <a:rPr lang="en" sz="2100" b="1">
                <a:solidFill>
                  <a:srgbClr val="FFD042"/>
                </a:solidFill>
              </a:rPr>
              <a:t>sufficient scholarship assistance</a:t>
            </a:r>
            <a:r>
              <a:rPr lang="en" sz="2000"/>
              <a:t> to deserving students working towards their degree and giving back to the community with their skills.</a:t>
            </a:r>
            <a:endParaRPr sz="2000"/>
          </a:p>
        </p:txBody>
      </p:sp>
      <p:sp>
        <p:nvSpPr>
          <p:cNvPr id="134" name="Google Shape;134;p18"/>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Vision</a:t>
            </a:r>
            <a:endParaRPr/>
          </a:p>
        </p:txBody>
      </p:sp>
      <p:sp>
        <p:nvSpPr>
          <p:cNvPr id="140" name="Google Shape;140;p19"/>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Create a platform that allows students to showcase their current path on their career journey in </a:t>
            </a:r>
            <a:endParaRPr/>
          </a:p>
          <a:p>
            <a:pPr marL="457200" lvl="0" indent="-381000" algn="l" rtl="0">
              <a:spcBef>
                <a:spcPts val="0"/>
              </a:spcBef>
              <a:spcAft>
                <a:spcPts val="0"/>
              </a:spcAft>
              <a:buSzPts val="2400"/>
              <a:buChar char="▪"/>
            </a:pPr>
            <a:r>
              <a:rPr lang="en"/>
              <a:t>Students can share their profiles anywhere and attract people to sponsor</a:t>
            </a:r>
            <a:endParaRPr/>
          </a:p>
          <a:p>
            <a:pPr marL="457200" lvl="0" indent="-381000" algn="l" rtl="0">
              <a:spcBef>
                <a:spcPts val="0"/>
              </a:spcBef>
              <a:spcAft>
                <a:spcPts val="0"/>
              </a:spcAft>
              <a:buSzPts val="2400"/>
              <a:buChar char="▪"/>
            </a:pPr>
            <a:r>
              <a:rPr lang="en"/>
              <a:t>Looking for consistency–supporters offer a set amount monthly in small increments</a:t>
            </a:r>
            <a:endParaRPr/>
          </a:p>
          <a:p>
            <a:pPr marL="457200" lvl="0" indent="-381000" algn="l" rtl="0">
              <a:spcBef>
                <a:spcPts val="0"/>
              </a:spcBef>
              <a:spcAft>
                <a:spcPts val="0"/>
              </a:spcAft>
              <a:buSzPts val="2400"/>
              <a:buChar char="▪"/>
            </a:pPr>
            <a:r>
              <a:rPr lang="en"/>
              <a:t>Seeks larger grants from corporations partnered with us</a:t>
            </a:r>
            <a:endParaRPr/>
          </a:p>
        </p:txBody>
      </p:sp>
      <p:sp>
        <p:nvSpPr>
          <p:cNvPr id="141" name="Google Shape;141;p19"/>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Valentine template">
  <a:themeElements>
    <a:clrScheme name="Custom 347">
      <a:dk1>
        <a:srgbClr val="000000"/>
      </a:dk1>
      <a:lt1>
        <a:srgbClr val="FFFFFF"/>
      </a:lt1>
      <a:dk2>
        <a:srgbClr val="565F6F"/>
      </a:dk2>
      <a:lt2>
        <a:srgbClr val="DFE3E9"/>
      </a:lt2>
      <a:accent1>
        <a:srgbClr val="4D98DB"/>
      </a:accent1>
      <a:accent2>
        <a:srgbClr val="6FA8DC"/>
      </a:accent2>
      <a:accent3>
        <a:srgbClr val="9FC5E8"/>
      </a:accent3>
      <a:accent4>
        <a:srgbClr val="CFE2F3"/>
      </a:accent4>
      <a:accent5>
        <a:srgbClr val="D9D9D9"/>
      </a:accent5>
      <a:accent6>
        <a:srgbClr val="99999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1823</Words>
  <Application>Microsoft Office PowerPoint</Application>
  <PresentationFormat>On-screen Show (16:9)</PresentationFormat>
  <Paragraphs>123</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Cousine</vt:lpstr>
      <vt:lpstr>Valentine template</vt:lpstr>
      <vt:lpstr>GREATER ACCESS TO AFFORDABLE EDUCATION THROUGH FINANCE</vt:lpstr>
      <vt:lpstr>Our Problem</vt:lpstr>
      <vt:lpstr>What is Social Finance?</vt:lpstr>
      <vt:lpstr>PowerPoint Presentation</vt:lpstr>
      <vt:lpstr>PowerPoint Presentation</vt:lpstr>
      <vt:lpstr>PowerPoint Presentation</vt:lpstr>
      <vt:lpstr>RAINCOAT</vt:lpstr>
      <vt:lpstr>Purpose</vt:lpstr>
      <vt:lpstr>Our Vision</vt:lpstr>
      <vt:lpstr>Target Audience</vt:lpstr>
      <vt:lpstr>Product Features</vt:lpstr>
      <vt:lpstr>The Product</vt:lpstr>
      <vt:lpstr>The Product</vt:lpstr>
      <vt:lpstr>Types of Donations</vt:lpstr>
      <vt:lpstr>Payment Tracking to Prevent Fraud</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GREATER ACCESS TO AFFORDABLE EDUCATION THROUGH FINANCE</dc:title>
  <dc:creator>andrea santiago</dc:creator>
  <cp:lastModifiedBy>andrea santiago</cp:lastModifiedBy>
  <cp:revision>1</cp:revision>
  <dcterms:modified xsi:type="dcterms:W3CDTF">2022-12-13T23:33:21Z</dcterms:modified>
</cp:coreProperties>
</file>